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 id="2147483648" r:id="rId2"/>
  </p:sldMasterIdLst>
  <p:sldIdLst>
    <p:sldId id="391" r:id="rId3"/>
    <p:sldId id="388" r:id="rId4"/>
    <p:sldId id="387" r:id="rId5"/>
    <p:sldId id="383" r:id="rId6"/>
    <p:sldId id="385" r:id="rId7"/>
    <p:sldId id="390" r:id="rId8"/>
    <p:sldId id="395" r:id="rId9"/>
    <p:sldId id="394" r:id="rId10"/>
    <p:sldId id="386" r:id="rId11"/>
    <p:sldId id="398" r:id="rId12"/>
    <p:sldId id="399" r:id="rId13"/>
    <p:sldId id="401" r:id="rId14"/>
    <p:sldId id="402" r:id="rId15"/>
    <p:sldId id="403" r:id="rId16"/>
    <p:sldId id="400" r:id="rId17"/>
    <p:sldId id="404" r:id="rId18"/>
    <p:sldId id="405" r:id="rId19"/>
    <p:sldId id="406" r:id="rId20"/>
    <p:sldId id="407" r:id="rId21"/>
    <p:sldId id="397" r:id="rId22"/>
    <p:sldId id="408" r:id="rId23"/>
    <p:sldId id="409" r:id="rId24"/>
  </p:sldIdLst>
  <p:sldSz cx="12192000" cy="6858000"/>
  <p:notesSz cx="6858000" cy="9144000"/>
  <p:custShowLst>
    <p:custShow name="Custom Show 1" id="0">
      <p:sldLst/>
    </p:custShow>
    <p:custShow name="Custom Show 2" id="1">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EEEE"/>
    <a:srgbClr val="FFCC3A"/>
    <a:srgbClr val="A0883D"/>
    <a:srgbClr val="0B2870"/>
    <a:srgbClr val="F7F8F9"/>
    <a:srgbClr val="FFFF00"/>
    <a:srgbClr val="FFEBB0"/>
    <a:srgbClr val="E2380A"/>
    <a:srgbClr val="FFFFFF"/>
    <a:srgbClr val="714C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0607" autoAdjust="0"/>
    <p:restoredTop sz="94660"/>
  </p:normalViewPr>
  <p:slideViewPr>
    <p:cSldViewPr snapToGrid="0">
      <p:cViewPr varScale="1">
        <p:scale>
          <a:sx n="86" d="100"/>
          <a:sy n="86" d="100"/>
        </p:scale>
        <p:origin x="102" y="708"/>
      </p:cViewPr>
      <p:guideLst>
        <p:guide orient="horz" pos="2160"/>
        <p:guide pos="3840"/>
      </p:guideLst>
    </p:cSldViewPr>
  </p:slideViewPr>
  <p:notesTextViewPr>
    <p:cViewPr>
      <p:scale>
        <a:sx n="1" d="1"/>
        <a:sy n="1" d="1"/>
      </p:scale>
      <p:origin x="0" y="0"/>
    </p:cViewPr>
  </p:notesTextViewPr>
  <p:sorterViewPr>
    <p:cViewPr>
      <p:scale>
        <a:sx n="63" d="100"/>
        <a:sy n="6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F681A7-3809-4067-A8D8-537F289EE1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42590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18143-3812-48F7-B9CE-04CABC6B826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199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218143-3812-48F7-B9CE-04CABC6B826C}"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1739030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218143-3812-48F7-B9CE-04CABC6B826C}" type="datetimeFigureOut">
              <a:rPr lang="en-US" smtClean="0"/>
              <a:t>7/24/2020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358683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218143-3812-48F7-B9CE-04CABC6B826C}"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831270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18143-3812-48F7-B9CE-04CABC6B826C}"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591573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18143-3812-48F7-B9CE-04CABC6B826C}"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183524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218143-3812-48F7-B9CE-04CABC6B826C}" type="datetimeFigureOut">
              <a:rPr lang="en-US" smtClean="0"/>
              <a:t>7/24/2020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11892541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8143-3812-48F7-B9CE-04CABC6B826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21045344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8143-3812-48F7-B9CE-04CABC6B826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3684077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Chalkboard_plain">
    <p:spTree>
      <p:nvGrpSpPr>
        <p:cNvPr id="1" name=""/>
        <p:cNvGrpSpPr/>
        <p:nvPr/>
      </p:nvGrpSpPr>
      <p:grpSpPr>
        <a:xfrm>
          <a:off x="0" y="0"/>
          <a:ext cx="0" cy="0"/>
          <a:chOff x="0" y="0"/>
          <a:chExt cx="0" cy="0"/>
        </a:xfrm>
      </p:grpSpPr>
      <p:pic>
        <p:nvPicPr>
          <p:cNvPr id="6" name="chalkboard">
            <a:extLst>
              <a:ext uri="{FF2B5EF4-FFF2-40B4-BE49-F238E27FC236}">
                <a16:creationId xmlns:a16="http://schemas.microsoft.com/office/drawing/2014/main" id="{502B21FD-B93D-467F-98A7-02FB148CF8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0568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ook_Chalkboard_plai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E65CCC-A0DC-4912-B825-4DDEE08D55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868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ffee_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EC3DC8-1BF0-44B3-AC2F-AEF0B59B4F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585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2F9278F-9EBE-4712-AB85-1A4E72227909}" type="datetimeFigureOut">
              <a:rPr lang="en-US" smtClean="0"/>
              <a:t>7/24/2020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DEEB0-0D57-4C46-9A3A-CA2E40FA33D3}" type="slidenum">
              <a:rPr lang="en-US" smtClean="0"/>
              <a:t>‹#›</a:t>
            </a:fld>
            <a:endParaRPr lang="en-US"/>
          </a:p>
        </p:txBody>
      </p:sp>
      <p:sp>
        <p:nvSpPr>
          <p:cNvPr id="7" name="Picture Placeholder 6"/>
          <p:cNvSpPr>
            <a:spLocks noGrp="1"/>
          </p:cNvSpPr>
          <p:nvPr>
            <p:ph type="pic" sz="quarter" idx="13" hasCustomPrompt="1"/>
          </p:nvPr>
        </p:nvSpPr>
        <p:spPr>
          <a:xfrm>
            <a:off x="0" y="0"/>
            <a:ext cx="12192000" cy="6858000"/>
          </a:xfrm>
        </p:spPr>
        <p:txBody>
          <a:bodyPr anchor="ctr"/>
          <a:lstStyle>
            <a:lvl1pPr marL="0" indent="0" algn="ctr">
              <a:buNone/>
              <a:defRPr/>
            </a:lvl1pPr>
          </a:lstStyle>
          <a:p>
            <a:r>
              <a:rPr lang="en-US" dirty="0"/>
              <a:t>BACKGROUND IMAGE</a:t>
            </a:r>
          </a:p>
        </p:txBody>
      </p:sp>
    </p:spTree>
    <p:extLst>
      <p:ext uri="{BB962C8B-B14F-4D97-AF65-F5344CB8AC3E}">
        <p14:creationId xmlns:p14="http://schemas.microsoft.com/office/powerpoint/2010/main" val="93741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9278F-9EBE-4712-AB85-1A4E72227909}" type="datetimeFigureOut">
              <a:rPr lang="en-US" smtClean="0"/>
              <a:t>7/24/2020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DEEB0-0D57-4C46-9A3A-CA2E40FA33D3}" type="slidenum">
              <a:rPr lang="en-US" smtClean="0"/>
              <a:t>‹#›</a:t>
            </a:fld>
            <a:endParaRPr lang="en-US"/>
          </a:p>
        </p:txBody>
      </p:sp>
    </p:spTree>
    <p:extLst>
      <p:ext uri="{BB962C8B-B14F-4D97-AF65-F5344CB8AC3E}">
        <p14:creationId xmlns:p14="http://schemas.microsoft.com/office/powerpoint/2010/main" val="323760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A607E3-2388-45F6-8334-9551E5D4165E}"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7606BC-8AB3-4269-911F-2A8DC2C0517E}" type="slidenum">
              <a:rPr lang="en-US" smtClean="0"/>
              <a:t>‹#›</a:t>
            </a:fld>
            <a:endParaRPr lang="en-US"/>
          </a:p>
        </p:txBody>
      </p:sp>
    </p:spTree>
    <p:extLst>
      <p:ext uri="{BB962C8B-B14F-4D97-AF65-F5344CB8AC3E}">
        <p14:creationId xmlns:p14="http://schemas.microsoft.com/office/powerpoint/2010/main" val="373389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27619"/>
            <a:ext cx="9144000" cy="2387600"/>
          </a:xfrm>
        </p:spPr>
        <p:txBody>
          <a:bodyPr anchor="ctr" anchorCtr="0">
            <a:normAutofit/>
          </a:bodyPr>
          <a:lstStyle>
            <a:lvl1pPr algn="ctr">
              <a:defRPr sz="4000"/>
            </a:lvl1pPr>
          </a:lstStyle>
          <a:p>
            <a:r>
              <a:rPr lang="en-US"/>
              <a:t>Click to edit Master title style</a:t>
            </a:r>
          </a:p>
        </p:txBody>
      </p:sp>
    </p:spTree>
    <p:extLst>
      <p:ext uri="{BB962C8B-B14F-4D97-AF65-F5344CB8AC3E}">
        <p14:creationId xmlns:p14="http://schemas.microsoft.com/office/powerpoint/2010/main" val="412429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218143-3812-48F7-B9CE-04CABC6B826C}" type="datetimeFigureOut">
              <a:rPr lang="en-US" smtClean="0"/>
              <a:t>7/24/2020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C2BFA-C91E-4D01-9DD5-89C45735E8B9}" type="slidenum">
              <a:rPr lang="en-US" smtClean="0"/>
              <a:t>‹#›</a:t>
            </a:fld>
            <a:endParaRPr lang="en-US"/>
          </a:p>
        </p:txBody>
      </p:sp>
    </p:spTree>
    <p:extLst>
      <p:ext uri="{BB962C8B-B14F-4D97-AF65-F5344CB8AC3E}">
        <p14:creationId xmlns:p14="http://schemas.microsoft.com/office/powerpoint/2010/main" val="2503209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9278F-9EBE-4712-AB85-1A4E72227909}" type="datetimeFigureOut">
              <a:rPr lang="en-US" smtClean="0"/>
              <a:t>7/24/2020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DEEB0-0D57-4C46-9A3A-CA2E40FA33D3}" type="slidenum">
              <a:rPr lang="en-US" smtClean="0"/>
              <a:t>‹#›</a:t>
            </a:fld>
            <a:endParaRPr lang="en-US"/>
          </a:p>
        </p:txBody>
      </p:sp>
    </p:spTree>
    <p:extLst>
      <p:ext uri="{BB962C8B-B14F-4D97-AF65-F5344CB8AC3E}">
        <p14:creationId xmlns:p14="http://schemas.microsoft.com/office/powerpoint/2010/main" val="1229442252"/>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61" r:id="rId3"/>
    <p:sldLayoutId id="2147483685" r:id="rId4"/>
    <p:sldLayoutId id="2147483660" r:id="rId5"/>
    <p:sldLayoutId id="2147483662"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4000">
              <a:schemeClr val="bg2">
                <a:lumMod val="0"/>
                <a:lumOff val="100000"/>
              </a:schemeClr>
            </a:gs>
            <a:gs pos="83000">
              <a:schemeClr val="bg2"/>
            </a:gs>
            <a:gs pos="9000">
              <a:schemeClr val="bg1">
                <a:lumMod val="11000"/>
                <a:lumOff val="89000"/>
              </a:schemeClr>
            </a:gs>
            <a:gs pos="100000">
              <a:schemeClr val="bg2">
                <a:lumMod val="91000"/>
                <a:lumOff val="9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18143-3812-48F7-B9CE-04CABC6B826C}" type="datetimeFigureOut">
              <a:rPr lang="en-US" smtClean="0"/>
              <a:t>7/24/2020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C2BFA-C91E-4D01-9DD5-89C45735E8B9}" type="slidenum">
              <a:rPr lang="en-US" smtClean="0"/>
              <a:t>‹#›</a:t>
            </a:fld>
            <a:endParaRPr lang="en-US"/>
          </a:p>
        </p:txBody>
      </p:sp>
    </p:spTree>
    <p:extLst>
      <p:ext uri="{BB962C8B-B14F-4D97-AF65-F5344CB8AC3E}">
        <p14:creationId xmlns:p14="http://schemas.microsoft.com/office/powerpoint/2010/main" val="3134176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F0F0D14F-F18B-4BD2-8639-FC0D220EB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852941" y="887033"/>
            <a:ext cx="6629450" cy="50816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F40B820-0141-458B-807D-963BAFC87669}"/>
              </a:ext>
            </a:extLst>
          </p:cNvPr>
          <p:cNvSpPr txBox="1"/>
          <p:nvPr/>
        </p:nvSpPr>
        <p:spPr>
          <a:xfrm>
            <a:off x="893548" y="1602702"/>
            <a:ext cx="2769832" cy="3108543"/>
          </a:xfrm>
          <a:prstGeom prst="rect">
            <a:avLst/>
          </a:prstGeom>
          <a:noFill/>
        </p:spPr>
        <p:txBody>
          <a:bodyPr wrap="square" rtlCol="0">
            <a:spAutoFit/>
          </a:bodyPr>
          <a:lstStyle/>
          <a:p>
            <a:r>
              <a:rPr lang="en-US" sz="2000" dirty="0">
                <a:solidFill>
                  <a:schemeClr val="bg1">
                    <a:lumMod val="95000"/>
                  </a:schemeClr>
                </a:solidFill>
              </a:rPr>
              <a:t>For ongoing materials, visit us at:</a:t>
            </a:r>
          </a:p>
          <a:p>
            <a:endParaRPr lang="en-US" sz="2000" dirty="0">
              <a:solidFill>
                <a:schemeClr val="bg1">
                  <a:lumMod val="95000"/>
                </a:schemeClr>
              </a:solidFill>
            </a:endParaRPr>
          </a:p>
          <a:p>
            <a:r>
              <a:rPr lang="en-US" sz="2400" dirty="0">
                <a:solidFill>
                  <a:schemeClr val="bg1">
                    <a:lumMod val="95000"/>
                  </a:schemeClr>
                </a:solidFill>
              </a:rPr>
              <a:t>StandingTrue.com</a:t>
            </a:r>
          </a:p>
          <a:p>
            <a:r>
              <a:rPr lang="en-US" sz="1600" dirty="0">
                <a:solidFill>
                  <a:schemeClr val="bg1">
                    <a:lumMod val="95000"/>
                  </a:schemeClr>
                </a:solidFill>
              </a:rPr>
              <a:t>  (</a:t>
            </a:r>
            <a:r>
              <a:rPr lang="en-US" sz="1600" dirty="0" err="1">
                <a:solidFill>
                  <a:schemeClr val="bg1">
                    <a:lumMod val="95000"/>
                  </a:schemeClr>
                </a:solidFill>
              </a:rPr>
              <a:t>InternetBibleFellowship</a:t>
            </a:r>
            <a:r>
              <a:rPr lang="en-US" sz="1600" dirty="0">
                <a:solidFill>
                  <a:schemeClr val="bg1">
                    <a:lumMod val="95000"/>
                  </a:schemeClr>
                </a:solidFill>
              </a:rPr>
              <a:t>)</a:t>
            </a:r>
          </a:p>
          <a:p>
            <a:endParaRPr lang="en-US" sz="2400" dirty="0">
              <a:solidFill>
                <a:schemeClr val="bg1">
                  <a:lumMod val="95000"/>
                </a:schemeClr>
              </a:solidFill>
            </a:endParaRPr>
          </a:p>
          <a:p>
            <a:r>
              <a:rPr lang="en-US" sz="2400" dirty="0">
                <a:solidFill>
                  <a:schemeClr val="bg1">
                    <a:lumMod val="95000"/>
                  </a:schemeClr>
                </a:solidFill>
              </a:rPr>
              <a:t>Click on the YAH image or select Recent Studies.</a:t>
            </a:r>
          </a:p>
        </p:txBody>
      </p:sp>
      <p:pic>
        <p:nvPicPr>
          <p:cNvPr id="1028" name="Picture 4">
            <a:extLst>
              <a:ext uri="{FF2B5EF4-FFF2-40B4-BE49-F238E27FC236}">
                <a16:creationId xmlns:a16="http://schemas.microsoft.com/office/drawing/2014/main" id="{ABF174D1-F87B-4BF6-B31C-C3BC47923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643460" y="1219533"/>
            <a:ext cx="5251450" cy="441660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625C71-B30C-4AA8-8F86-ABBA2D3EAE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917" y="796728"/>
            <a:ext cx="11929083" cy="526221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247A7E37-ED84-4941-A0D7-E2F7D3A5C44B}"/>
              </a:ext>
            </a:extLst>
          </p:cNvPr>
          <p:cNvCxnSpPr>
            <a:cxnSpLocks/>
          </p:cNvCxnSpPr>
          <p:nvPr/>
        </p:nvCxnSpPr>
        <p:spPr>
          <a:xfrm>
            <a:off x="3054191" y="3822192"/>
            <a:ext cx="2440755" cy="1587296"/>
          </a:xfrm>
          <a:prstGeom prst="straightConnector1">
            <a:avLst/>
          </a:prstGeom>
          <a:ln w="57150">
            <a:solidFill>
              <a:srgbClr val="E2380A"/>
            </a:solidFill>
            <a:tailEnd type="triangle"/>
          </a:ln>
          <a:effectLst>
            <a:glow rad="101600">
              <a:srgbClr val="00B0F0">
                <a:alpha val="60000"/>
              </a:srgb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26"/>
                                        </p:tgtEl>
                                      </p:cBhvr>
                                    </p:animEffect>
                                    <p:set>
                                      <p:cBhvr>
                                        <p:cTn id="12" dur="1" fill="hold">
                                          <p:stCondLst>
                                            <p:cond delay="499"/>
                                          </p:stCondLst>
                                        </p:cTn>
                                        <p:tgtEl>
                                          <p:spTgt spid="10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tx1">
                <a:lumMod val="82000"/>
                <a:lumOff val="18000"/>
              </a:schemeClr>
            </a:gs>
            <a:gs pos="100000">
              <a:schemeClr val="tx1"/>
            </a:gs>
          </a:gsLst>
          <a:lin ang="8400000" scaled="0"/>
          <a:tileRect/>
        </a:gradFill>
        <a:effectLst/>
      </p:bgPr>
    </p:bg>
    <p:spTree>
      <p:nvGrpSpPr>
        <p:cNvPr id="1" name=""/>
        <p:cNvGrpSpPr/>
        <p:nvPr/>
      </p:nvGrpSpPr>
      <p:grpSpPr>
        <a:xfrm>
          <a:off x="0" y="0"/>
          <a:ext cx="0" cy="0"/>
          <a:chOff x="0" y="0"/>
          <a:chExt cx="0" cy="0"/>
        </a:xfrm>
      </p:grpSpPr>
      <p:sp>
        <p:nvSpPr>
          <p:cNvPr id="11" name="Image Overlay Color">
            <a:extLst>
              <a:ext uri="{FF2B5EF4-FFF2-40B4-BE49-F238E27FC236}">
                <a16:creationId xmlns:a16="http://schemas.microsoft.com/office/drawing/2014/main" id="{2B1D3A77-3A0C-4257-9C35-146B5843E390}"/>
              </a:ext>
            </a:extLst>
          </p:cNvPr>
          <p:cNvSpPr/>
          <p:nvPr/>
        </p:nvSpPr>
        <p:spPr>
          <a:xfrm>
            <a:off x="0" y="-6696"/>
            <a:ext cx="12192000" cy="6864696"/>
          </a:xfrm>
          <a:prstGeom prst="rect">
            <a:avLst/>
          </a:prstGeom>
          <a:gradFill flip="none" rotWithShape="1">
            <a:gsLst>
              <a:gs pos="100000">
                <a:schemeClr val="accent4">
                  <a:alpha val="85000"/>
                </a:schemeClr>
              </a:gs>
              <a:gs pos="0">
                <a:schemeClr val="accent5">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Text">
            <a:extLst>
              <a:ext uri="{FF2B5EF4-FFF2-40B4-BE49-F238E27FC236}">
                <a16:creationId xmlns:a16="http://schemas.microsoft.com/office/drawing/2014/main" id="{87F81434-4C56-49A9-9E89-EE41AAFEF567}"/>
              </a:ext>
            </a:extLst>
          </p:cNvPr>
          <p:cNvSpPr>
            <a:spLocks noChangeArrowheads="1"/>
          </p:cNvSpPr>
          <p:nvPr/>
        </p:nvSpPr>
        <p:spPr bwMode="auto">
          <a:xfrm>
            <a:off x="855676" y="172927"/>
            <a:ext cx="105966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5000" b="1" spc="-70" dirty="0">
                <a:solidFill>
                  <a:schemeClr val="bg1"/>
                </a:solidFill>
                <a:latin typeface="Gill Sans MT Condensed" panose="020B0506020104020203" pitchFamily="34" charset="0"/>
              </a:rPr>
              <a:t>You MUST BELIEVE</a:t>
            </a:r>
            <a:r>
              <a:rPr lang="en-US" altLang="en-US" sz="5000" b="1" spc="-70" dirty="0">
                <a:solidFill>
                  <a:schemeClr val="tx1">
                    <a:lumMod val="75000"/>
                    <a:lumOff val="25000"/>
                  </a:schemeClr>
                </a:solidFill>
                <a:latin typeface="Gill Sans MT Condensed" panose="020B0506020104020203" pitchFamily="34" charset="0"/>
              </a:rPr>
              <a:t> </a:t>
            </a:r>
            <a:r>
              <a:rPr lang="en-US" altLang="en-US" sz="5000" b="1" spc="-70" dirty="0">
                <a:solidFill>
                  <a:schemeClr val="accent3">
                    <a:lumMod val="60000"/>
                    <a:lumOff val="40000"/>
                  </a:schemeClr>
                </a:solidFill>
                <a:latin typeface="Gill Sans MT Condensed" panose="020B0506020104020203" pitchFamily="34" charset="0"/>
              </a:rPr>
              <a:t>Christ died </a:t>
            </a:r>
            <a:r>
              <a:rPr lang="en-US" altLang="en-US" sz="5000" b="1" i="1"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in your place </a:t>
            </a:r>
            <a:r>
              <a:rPr lang="en-US" altLang="en-US" sz="5000" b="1" spc="-70" dirty="0">
                <a:solidFill>
                  <a:schemeClr val="accent3">
                    <a:lumMod val="60000"/>
                    <a:lumOff val="40000"/>
                  </a:schemeClr>
                </a:solidFill>
                <a:latin typeface="Gill Sans MT Condensed" panose="020B0506020104020203" pitchFamily="34" charset="0"/>
              </a:rPr>
              <a:t>!</a:t>
            </a:r>
            <a:r>
              <a:rPr lang="en-US" altLang="en-US" sz="5000" b="1" spc="-70" dirty="0">
                <a:solidFill>
                  <a:schemeClr val="accent3">
                    <a:lumMod val="75000"/>
                  </a:schemeClr>
                </a:solidFill>
                <a:latin typeface="Gill Sans MT Condensed" panose="020B0506020104020203" pitchFamily="34" charset="0"/>
              </a:rPr>
              <a:t> </a:t>
            </a:r>
            <a:endParaRPr lang="en-US" altLang="en-US" sz="5000" spc="-70" dirty="0">
              <a:solidFill>
                <a:schemeClr val="bg1"/>
              </a:solidFill>
              <a:latin typeface="Impact" panose="020B0806030902050204" pitchFamily="34" charset="0"/>
            </a:endParaRPr>
          </a:p>
        </p:txBody>
      </p:sp>
      <p:sp>
        <p:nvSpPr>
          <p:cNvPr id="46" name="Textbox">
            <a:extLst>
              <a:ext uri="{FF2B5EF4-FFF2-40B4-BE49-F238E27FC236}">
                <a16:creationId xmlns:a16="http://schemas.microsoft.com/office/drawing/2014/main" id="{AB54A8E8-FBAC-4E69-AB08-FE4CD4D00233}"/>
              </a:ext>
            </a:extLst>
          </p:cNvPr>
          <p:cNvSpPr txBox="1"/>
          <p:nvPr/>
        </p:nvSpPr>
        <p:spPr>
          <a:xfrm>
            <a:off x="2947865" y="1897388"/>
            <a:ext cx="7981746" cy="958660"/>
          </a:xfrm>
          <a:prstGeom prst="rect">
            <a:avLst/>
          </a:prstGeom>
          <a:noFill/>
        </p:spPr>
        <p:txBody>
          <a:bodyPr wrap="square" rtlCol="0">
            <a:spAutoFit/>
          </a:bodyPr>
          <a:lstStyle/>
          <a:p>
            <a:pPr>
              <a:lnSpc>
                <a:spcPct val="150000"/>
              </a:lnSpc>
            </a:pPr>
            <a:r>
              <a:rPr lang="en-US" sz="2000" b="1" i="1" dirty="0">
                <a:solidFill>
                  <a:srgbClr val="7EEEEE"/>
                </a:solidFill>
              </a:rPr>
              <a:t> For he hath made him to be sin for us, who knew no sin; that we might be made the righteousness of God in him. </a:t>
            </a:r>
          </a:p>
        </p:txBody>
      </p:sp>
      <p:sp>
        <p:nvSpPr>
          <p:cNvPr id="48" name="Freeform: Shape 47">
            <a:extLst>
              <a:ext uri="{FF2B5EF4-FFF2-40B4-BE49-F238E27FC236}">
                <a16:creationId xmlns:a16="http://schemas.microsoft.com/office/drawing/2014/main" id="{C4A375AB-9A83-4AC9-9B33-879131DA28C8}"/>
              </a:ext>
            </a:extLst>
          </p:cNvPr>
          <p:cNvSpPr/>
          <p:nvPr/>
        </p:nvSpPr>
        <p:spPr>
          <a:xfrm>
            <a:off x="2740760" y="1715891"/>
            <a:ext cx="3583746" cy="50835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2CCA40-3F8B-4A9D-9814-1ACE440C44CB}"/>
              </a:ext>
            </a:extLst>
          </p:cNvPr>
          <p:cNvSpPr/>
          <p:nvPr/>
        </p:nvSpPr>
        <p:spPr>
          <a:xfrm flipH="1">
            <a:off x="6325641" y="1715892"/>
            <a:ext cx="4922450" cy="51161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a:extLst>
              <a:ext uri="{FF2B5EF4-FFF2-40B4-BE49-F238E27FC236}">
                <a16:creationId xmlns:a16="http://schemas.microsoft.com/office/drawing/2014/main" id="{9002FBE1-8854-457B-B92D-56037F1B7F3B}"/>
              </a:ext>
            </a:extLst>
          </p:cNvPr>
          <p:cNvSpPr txBox="1"/>
          <p:nvPr/>
        </p:nvSpPr>
        <p:spPr>
          <a:xfrm>
            <a:off x="2947865" y="3157754"/>
            <a:ext cx="7981746" cy="3615798"/>
          </a:xfrm>
          <a:prstGeom prst="rect">
            <a:avLst/>
          </a:prstGeom>
          <a:noFill/>
        </p:spPr>
        <p:txBody>
          <a:bodyPr wrap="square" rtlCol="0">
            <a:spAutoFit/>
          </a:bodyPr>
          <a:lstStyle/>
          <a:p>
            <a:pPr>
              <a:lnSpc>
                <a:spcPct val="150000"/>
              </a:lnSpc>
            </a:pPr>
            <a:r>
              <a:rPr lang="en-US" sz="2400" b="1" i="1" dirty="0">
                <a:solidFill>
                  <a:schemeClr val="bg1"/>
                </a:solidFill>
                <a:effectLst>
                  <a:outerShdw blurRad="38100" dist="38100" dir="2700000" algn="tl">
                    <a:srgbClr val="000000">
                      <a:alpha val="43137"/>
                    </a:srgbClr>
                  </a:outerShdw>
                </a:effectLst>
              </a:rPr>
              <a:t>How substitution works:</a:t>
            </a:r>
          </a:p>
          <a:p>
            <a:pPr>
              <a:lnSpc>
                <a:spcPct val="150000"/>
              </a:lnSpc>
            </a:pPr>
            <a:endParaRPr lang="en-US" sz="1100" dirty="0">
              <a:solidFill>
                <a:schemeClr val="bg1"/>
              </a:solidFill>
            </a:endParaRPr>
          </a:p>
          <a:p>
            <a:pPr marL="171450" indent="-171450">
              <a:lnSpc>
                <a:spcPct val="150000"/>
              </a:lnSpc>
              <a:buFont typeface="Arial" panose="020B0604020202020204" pitchFamily="34" charset="0"/>
              <a:buChar char="•"/>
            </a:pPr>
            <a:r>
              <a:rPr lang="en-US" dirty="0">
                <a:solidFill>
                  <a:schemeClr val="bg1"/>
                </a:solidFill>
              </a:rPr>
              <a:t>God imputed our iniquity to the Lord Jesus Christ who, as the spotless lamb of God, became our sacrifice (that’s substitution). John 1:29</a:t>
            </a:r>
          </a:p>
          <a:p>
            <a:pPr marL="171450" indent="-171450">
              <a:lnSpc>
                <a:spcPct val="150000"/>
              </a:lnSpc>
              <a:buFont typeface="Arial" panose="020B0604020202020204" pitchFamily="34" charset="0"/>
              <a:buChar char="•"/>
            </a:pPr>
            <a:r>
              <a:rPr lang="en-US" dirty="0">
                <a:solidFill>
                  <a:schemeClr val="bg1"/>
                </a:solidFill>
              </a:rPr>
              <a:t>When we believe Christ, we are placed into Christ. 1 Cor. 12:2-13</a:t>
            </a:r>
          </a:p>
          <a:p>
            <a:pPr marL="171450" indent="-171450">
              <a:lnSpc>
                <a:spcPct val="150000"/>
              </a:lnSpc>
              <a:buFont typeface="Arial" panose="020B0604020202020204" pitchFamily="34" charset="0"/>
              <a:buChar char="•"/>
            </a:pPr>
            <a:r>
              <a:rPr lang="en-US" dirty="0">
                <a:solidFill>
                  <a:schemeClr val="bg1"/>
                </a:solidFill>
              </a:rPr>
              <a:t>As such we were crucified and raised again with Christ!  Romans 6:1-11</a:t>
            </a:r>
          </a:p>
          <a:p>
            <a:pPr>
              <a:lnSpc>
                <a:spcPct val="150000"/>
              </a:lnSpc>
            </a:pPr>
            <a:endParaRPr lang="en-US" dirty="0">
              <a:solidFill>
                <a:schemeClr val="bg1"/>
              </a:solidFill>
            </a:endParaRPr>
          </a:p>
          <a:p>
            <a:pPr algn="ctr">
              <a:lnSpc>
                <a:spcPct val="150000"/>
              </a:lnSpc>
            </a:pPr>
            <a:r>
              <a:rPr lang="en-US" i="1" dirty="0">
                <a:solidFill>
                  <a:schemeClr val="bg1"/>
                </a:solidFill>
                <a:effectLst>
                  <a:outerShdw blurRad="38100" dist="38100" dir="2700000" algn="tl">
                    <a:srgbClr val="000000">
                      <a:alpha val="43137"/>
                    </a:srgbClr>
                  </a:outerShdw>
                </a:effectLst>
              </a:rPr>
              <a:t>That, dear friend, is the essence of salvation in a nutshell.</a:t>
            </a:r>
          </a:p>
          <a:p>
            <a:pPr>
              <a:lnSpc>
                <a:spcPct val="150000"/>
              </a:lnSpc>
            </a:pPr>
            <a:endParaRPr lang="en-US" sz="1100" dirty="0">
              <a:solidFill>
                <a:schemeClr val="bg1"/>
              </a:solidFill>
            </a:endParaRPr>
          </a:p>
        </p:txBody>
      </p:sp>
      <p:sp>
        <p:nvSpPr>
          <p:cNvPr id="36" name="Freeform: Shape 35">
            <a:extLst>
              <a:ext uri="{FF2B5EF4-FFF2-40B4-BE49-F238E27FC236}">
                <a16:creationId xmlns:a16="http://schemas.microsoft.com/office/drawing/2014/main" id="{FE4074AA-8DC8-4DA0-8983-8A46F9164597}"/>
              </a:ext>
            </a:extLst>
          </p:cNvPr>
          <p:cNvSpPr/>
          <p:nvPr/>
        </p:nvSpPr>
        <p:spPr>
          <a:xfrm>
            <a:off x="2740760" y="3161020"/>
            <a:ext cx="3583746" cy="50835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B9C6F0B-83C5-4273-837B-1F01AD530E21}"/>
              </a:ext>
            </a:extLst>
          </p:cNvPr>
          <p:cNvSpPr/>
          <p:nvPr/>
        </p:nvSpPr>
        <p:spPr>
          <a:xfrm flipH="1">
            <a:off x="6325641" y="3161021"/>
            <a:ext cx="4922450" cy="51161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Text">
            <a:extLst>
              <a:ext uri="{FF2B5EF4-FFF2-40B4-BE49-F238E27FC236}">
                <a16:creationId xmlns:a16="http://schemas.microsoft.com/office/drawing/2014/main" id="{B5E1610B-0978-481E-B162-E4007535687E}"/>
              </a:ext>
            </a:extLst>
          </p:cNvPr>
          <p:cNvSpPr>
            <a:spLocks noChangeArrowheads="1"/>
          </p:cNvSpPr>
          <p:nvPr/>
        </p:nvSpPr>
        <p:spPr bwMode="auto">
          <a:xfrm>
            <a:off x="3246406" y="1291092"/>
            <a:ext cx="8001685"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spc="-70" dirty="0">
                <a:solidFill>
                  <a:schemeClr val="bg1"/>
                </a:solidFill>
                <a:effectLst>
                  <a:outerShdw blurRad="38100" dist="38100" dir="2700000" algn="tl">
                    <a:srgbClr val="000000">
                      <a:alpha val="43137"/>
                    </a:srgbClr>
                  </a:outerShdw>
                </a:effectLst>
                <a:latin typeface="Gill Sans MT Condensed" panose="020B0506020104020203" pitchFamily="34" charset="0"/>
              </a:rPr>
              <a:t>Compare </a:t>
            </a:r>
            <a:r>
              <a:rPr lang="en-US" altLang="en-US" sz="2500" b="1" spc="-70" dirty="0">
                <a:solidFill>
                  <a:schemeClr val="bg1"/>
                </a:solidFill>
                <a:latin typeface="Gill Sans MT Condensed" panose="020B0506020104020203" pitchFamily="34" charset="0"/>
              </a:rPr>
              <a:t>2 Corinthians 5:21 With verses such as Leviticus 4:24, John 1:29, 1 Peter 1:19 </a:t>
            </a:r>
            <a:endParaRPr lang="en-US" altLang="en-US" sz="2500" spc="-70" dirty="0">
              <a:solidFill>
                <a:schemeClr val="bg1"/>
              </a:solidFill>
              <a:latin typeface="Impact" panose="020B0806030902050204" pitchFamily="34" charset="0"/>
            </a:endParaRPr>
          </a:p>
          <a:p>
            <a:pPr lvl="0"/>
            <a:endParaRPr lang="en-US" altLang="en-US" sz="2500" spc="-70" dirty="0">
              <a:solidFill>
                <a:schemeClr val="bg1"/>
              </a:solidFill>
              <a:latin typeface="Impact" panose="020B0806030902050204" pitchFamily="34" charset="0"/>
            </a:endParaRPr>
          </a:p>
        </p:txBody>
      </p:sp>
      <p:pic>
        <p:nvPicPr>
          <p:cNvPr id="3" name="building">
            <a:extLst>
              <a:ext uri="{FF2B5EF4-FFF2-40B4-BE49-F238E27FC236}">
                <a16:creationId xmlns:a16="http://schemas.microsoft.com/office/drawing/2014/main" id="{3C206E83-C5B8-4636-9EF9-6B7DB70922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99401" y="4092372"/>
            <a:ext cx="572149" cy="873281"/>
          </a:xfrm>
          <a:prstGeom prst="rect">
            <a:avLst/>
          </a:prstGeom>
        </p:spPr>
      </p:pic>
      <p:pic>
        <p:nvPicPr>
          <p:cNvPr id="5" name="chalkboard">
            <a:extLst>
              <a:ext uri="{FF2B5EF4-FFF2-40B4-BE49-F238E27FC236}">
                <a16:creationId xmlns:a16="http://schemas.microsoft.com/office/drawing/2014/main" id="{14AFE72F-4688-4D72-A84E-85E3A3A564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1726" y="2002129"/>
            <a:ext cx="834445" cy="572190"/>
          </a:xfrm>
          <a:prstGeom prst="rect">
            <a:avLst/>
          </a:prstGeom>
        </p:spPr>
      </p:pic>
    </p:spTree>
    <p:extLst>
      <p:ext uri="{BB962C8B-B14F-4D97-AF65-F5344CB8AC3E}">
        <p14:creationId xmlns:p14="http://schemas.microsoft.com/office/powerpoint/2010/main" val="2218464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Speech Bubble: Rectangle 11" hidden="1"/>
          <p:cNvSpPr/>
          <p:nvPr/>
        </p:nvSpPr>
        <p:spPr>
          <a:xfrm>
            <a:off x="7231822" y="1455664"/>
            <a:ext cx="2305878" cy="1443789"/>
          </a:xfrm>
          <a:prstGeom prst="wedgeRectCallout">
            <a:avLst>
              <a:gd name="adj1" fmla="val 1852"/>
              <a:gd name="adj2" fmla="val 82794"/>
            </a:avLst>
          </a:prstGeom>
          <a:solidFill>
            <a:schemeClr val="accent4">
              <a:alpha val="50000"/>
            </a:schemeClr>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1200" dirty="0"/>
              <a:t>Click any of the text to change out for your own. Some reformatting and stretching may be necessary in order to fill the gaps.</a:t>
            </a:r>
          </a:p>
        </p:txBody>
      </p:sp>
      <p:sp>
        <p:nvSpPr>
          <p:cNvPr id="16" name="Freeform: Shape 15">
            <a:extLst>
              <a:ext uri="{FF2B5EF4-FFF2-40B4-BE49-F238E27FC236}">
                <a16:creationId xmlns:a16="http://schemas.microsoft.com/office/drawing/2014/main" id="{9C9738FC-C1FD-4D23-B904-3C8020530295}"/>
              </a:ext>
            </a:extLst>
          </p:cNvPr>
          <p:cNvSpPr/>
          <p:nvPr/>
        </p:nvSpPr>
        <p:spPr>
          <a:xfrm>
            <a:off x="534146" y="575529"/>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B0320F-5716-4586-B185-463845151726}"/>
              </a:ext>
            </a:extLst>
          </p:cNvPr>
          <p:cNvSpPr/>
          <p:nvPr/>
        </p:nvSpPr>
        <p:spPr>
          <a:xfrm flipH="1">
            <a:off x="4103833" y="575529"/>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F6CF353-33B5-4291-A4CB-AFDE828AB002}"/>
              </a:ext>
            </a:extLst>
          </p:cNvPr>
          <p:cNvSpPr/>
          <p:nvPr/>
        </p:nvSpPr>
        <p:spPr>
          <a:xfrm flipV="1">
            <a:off x="534146" y="4533327"/>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59B6438-0020-4F4A-9AFE-3CED8C0CBFBD}"/>
              </a:ext>
            </a:extLst>
          </p:cNvPr>
          <p:cNvSpPr/>
          <p:nvPr/>
        </p:nvSpPr>
        <p:spPr>
          <a:xfrm flipH="1" flipV="1">
            <a:off x="4103832" y="4533327"/>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a:extLst>
              <a:ext uri="{FF2B5EF4-FFF2-40B4-BE49-F238E27FC236}">
                <a16:creationId xmlns:a16="http://schemas.microsoft.com/office/drawing/2014/main" id="{D9021BD4-78F0-43BA-B55D-4622F22B76D1}"/>
              </a:ext>
            </a:extLst>
          </p:cNvPr>
          <p:cNvSpPr txBox="1"/>
          <p:nvPr/>
        </p:nvSpPr>
        <p:spPr>
          <a:xfrm>
            <a:off x="662161" y="1472044"/>
            <a:ext cx="7198710" cy="3710952"/>
          </a:xfrm>
          <a:prstGeom prst="rect">
            <a:avLst/>
          </a:prstGeom>
          <a:noFill/>
        </p:spPr>
        <p:txBody>
          <a:bodyPr wrap="square" rtlCol="0">
            <a:spAutoFit/>
          </a:bodyPr>
          <a:lstStyle/>
          <a:p>
            <a:pPr>
              <a:lnSpc>
                <a:spcPct val="150000"/>
              </a:lnSpc>
            </a:pPr>
            <a:r>
              <a:rPr lang="en-US" dirty="0">
                <a:solidFill>
                  <a:schemeClr val="bg1"/>
                </a:solidFill>
              </a:rPr>
              <a:t>1  Paul, an apostle, (not of men, neither by man, but by Jesus Christ, and God the Father, who raised him from the dead;) 2  And all the brethren which are with me, unto the </a:t>
            </a:r>
            <a:r>
              <a:rPr lang="en-US" sz="2000" b="1" dirty="0">
                <a:solidFill>
                  <a:srgbClr val="7EEEEE"/>
                </a:solidFill>
                <a:effectLst>
                  <a:outerShdw blurRad="38100" dist="38100" dir="2700000" algn="tl">
                    <a:srgbClr val="000000">
                      <a:alpha val="43137"/>
                    </a:srgbClr>
                  </a:outerShdw>
                </a:effectLst>
              </a:rPr>
              <a:t>churches of Galatia</a:t>
            </a:r>
            <a:r>
              <a:rPr lang="en-US" dirty="0">
                <a:solidFill>
                  <a:schemeClr val="bg1"/>
                </a:solidFill>
              </a:rPr>
              <a:t>: 3  Grace be to you and peace from God the Father, and from our Lord Jesus Christ, 4  Who gave himself </a:t>
            </a:r>
            <a:r>
              <a:rPr lang="en-US" b="1" dirty="0">
                <a:solidFill>
                  <a:srgbClr val="7EEEEE"/>
                </a:solidFill>
              </a:rPr>
              <a:t>for</a:t>
            </a:r>
            <a:r>
              <a:rPr lang="en-US" dirty="0">
                <a:solidFill>
                  <a:schemeClr val="bg1"/>
                </a:solidFill>
              </a:rPr>
              <a:t> our sins, that he might </a:t>
            </a:r>
            <a:r>
              <a:rPr lang="en-US" sz="2800" b="1" dirty="0">
                <a:solidFill>
                  <a:srgbClr val="7EEEEE"/>
                </a:solidFill>
                <a:effectLst>
                  <a:outerShdw blurRad="38100" dist="38100" dir="2700000" algn="tl">
                    <a:srgbClr val="000000">
                      <a:alpha val="43137"/>
                    </a:srgbClr>
                  </a:outerShdw>
                </a:effectLst>
              </a:rPr>
              <a:t>deliver us from this present evil world</a:t>
            </a:r>
            <a:r>
              <a:rPr lang="en-US" dirty="0">
                <a:solidFill>
                  <a:schemeClr val="bg1"/>
                </a:solidFill>
              </a:rPr>
              <a:t>, according to the will of God and our Father:</a:t>
            </a:r>
            <a:br>
              <a:rPr lang="en-US" sz="1000" dirty="0">
                <a:solidFill>
                  <a:schemeClr val="bg1"/>
                </a:solidFill>
              </a:rPr>
            </a:br>
            <a:br>
              <a:rPr lang="en-US" sz="1000" dirty="0">
                <a:solidFill>
                  <a:schemeClr val="bg1"/>
                </a:solidFill>
              </a:rPr>
            </a:br>
            <a:endParaRPr lang="en-US" sz="1000" dirty="0">
              <a:solidFill>
                <a:schemeClr val="bg1"/>
              </a:solidFill>
            </a:endParaRPr>
          </a:p>
        </p:txBody>
      </p:sp>
      <p:sp>
        <p:nvSpPr>
          <p:cNvPr id="14" name="Title Text">
            <a:extLst>
              <a:ext uri="{FF2B5EF4-FFF2-40B4-BE49-F238E27FC236}">
                <a16:creationId xmlns:a16="http://schemas.microsoft.com/office/drawing/2014/main" id="{FA2A5BFE-8421-42F2-8A04-AD9572DB98D5}"/>
              </a:ext>
            </a:extLst>
          </p:cNvPr>
          <p:cNvSpPr>
            <a:spLocks noChangeArrowheads="1"/>
          </p:cNvSpPr>
          <p:nvPr/>
        </p:nvSpPr>
        <p:spPr bwMode="auto">
          <a:xfrm>
            <a:off x="598153" y="734374"/>
            <a:ext cx="71987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dirty="0">
                <a:solidFill>
                  <a:schemeClr val="accent2">
                    <a:lumMod val="20000"/>
                    <a:lumOff val="80000"/>
                  </a:schemeClr>
                </a:solidFill>
                <a:latin typeface="Gill Sans MT Condensed" panose="020B0506020104020203" pitchFamily="34" charset="0"/>
              </a:rPr>
              <a:t>What about being  </a:t>
            </a:r>
            <a:r>
              <a:rPr lang="en-US" altLang="en-US" sz="6000" b="1" dirty="0">
                <a:solidFill>
                  <a:schemeClr val="accent3">
                    <a:lumMod val="60000"/>
                    <a:lumOff val="40000"/>
                  </a:schemeClr>
                </a:solidFill>
                <a:latin typeface="Gill Sans MT Condensed" panose="020B0506020104020203" pitchFamily="34" charset="0"/>
              </a:rPr>
              <a:t>“delivered?”</a:t>
            </a:r>
            <a:endParaRPr lang="en-US" altLang="en-US" sz="6000" dirty="0">
              <a:solidFill>
                <a:schemeClr val="tx1">
                  <a:lumMod val="75000"/>
                  <a:lumOff val="25000"/>
                </a:schemeClr>
              </a:solidFill>
              <a:latin typeface="Impact" panose="020B0806030902050204" pitchFamily="34" charset="0"/>
            </a:endParaRPr>
          </a:p>
        </p:txBody>
      </p:sp>
      <p:sp>
        <p:nvSpPr>
          <p:cNvPr id="2" name="TextBox 1">
            <a:extLst>
              <a:ext uri="{FF2B5EF4-FFF2-40B4-BE49-F238E27FC236}">
                <a16:creationId xmlns:a16="http://schemas.microsoft.com/office/drawing/2014/main" id="{2E5BA940-BE58-41AF-BEBA-B2F5023A00B4}"/>
              </a:ext>
            </a:extLst>
          </p:cNvPr>
          <p:cNvSpPr txBox="1"/>
          <p:nvPr/>
        </p:nvSpPr>
        <p:spPr>
          <a:xfrm>
            <a:off x="8308851" y="899948"/>
            <a:ext cx="3349003" cy="3785652"/>
          </a:xfrm>
          <a:prstGeom prst="rect">
            <a:avLst/>
          </a:prstGeom>
          <a:noFill/>
        </p:spPr>
        <p:txBody>
          <a:bodyPr wrap="square" rtlCol="0">
            <a:spAutoFit/>
          </a:bodyPr>
          <a:lstStyle/>
          <a:p>
            <a:r>
              <a:rPr lang="en-US" sz="2400" dirty="0">
                <a:solidFill>
                  <a:schemeClr val="bg1">
                    <a:lumMod val="95000"/>
                  </a:schemeClr>
                </a:solidFill>
              </a:rPr>
              <a:t>Now, the word </a:t>
            </a:r>
            <a:r>
              <a:rPr lang="en-US" sz="2400" i="1" dirty="0">
                <a:solidFill>
                  <a:schemeClr val="bg1">
                    <a:lumMod val="95000"/>
                  </a:schemeClr>
                </a:solidFill>
              </a:rPr>
              <a:t>salvation</a:t>
            </a:r>
            <a:r>
              <a:rPr lang="en-US" sz="2400" dirty="0">
                <a:solidFill>
                  <a:schemeClr val="bg1">
                    <a:lumMod val="95000"/>
                  </a:schemeClr>
                </a:solidFill>
              </a:rPr>
              <a:t> essentially connotes </a:t>
            </a:r>
            <a:r>
              <a:rPr lang="en-US" sz="2400" b="1" i="1" dirty="0">
                <a:solidFill>
                  <a:srgbClr val="7EEEEE"/>
                </a:solidFill>
                <a:effectLst>
                  <a:outerShdw blurRad="38100" dist="38100" dir="2700000" algn="tl">
                    <a:srgbClr val="000000">
                      <a:alpha val="43137"/>
                    </a:srgbClr>
                  </a:outerShdw>
                </a:effectLst>
              </a:rPr>
              <a:t>deliverance </a:t>
            </a:r>
            <a:r>
              <a:rPr lang="en-US" sz="2400" dirty="0">
                <a:solidFill>
                  <a:schemeClr val="bg1">
                    <a:lumMod val="95000"/>
                  </a:schemeClr>
                </a:solidFill>
              </a:rPr>
              <a:t>in its core meaning</a:t>
            </a:r>
            <a:r>
              <a:rPr lang="en-US" sz="2400" dirty="0">
                <a:solidFill>
                  <a:schemeClr val="bg1"/>
                </a:solidFill>
              </a:rPr>
              <a:t>. </a:t>
            </a:r>
          </a:p>
          <a:p>
            <a:endParaRPr lang="en-US" sz="2400" dirty="0">
              <a:solidFill>
                <a:schemeClr val="bg1">
                  <a:lumMod val="95000"/>
                </a:schemeClr>
              </a:solidFill>
            </a:endParaRPr>
          </a:p>
          <a:p>
            <a:r>
              <a:rPr lang="en-US" sz="2400" dirty="0">
                <a:solidFill>
                  <a:schemeClr val="bg1">
                    <a:lumMod val="95000"/>
                  </a:schemeClr>
                </a:solidFill>
              </a:rPr>
              <a:t>But wait, Paul intends us to sense even more when he uses the word for </a:t>
            </a:r>
            <a:r>
              <a:rPr lang="en-US" sz="2400" dirty="0">
                <a:solidFill>
                  <a:srgbClr val="7EEEEE"/>
                </a:solidFill>
              </a:rPr>
              <a:t>delivered</a:t>
            </a:r>
            <a:r>
              <a:rPr lang="en-US" sz="2400" dirty="0">
                <a:solidFill>
                  <a:schemeClr val="bg1">
                    <a:lumMod val="95000"/>
                  </a:schemeClr>
                </a:solidFill>
              </a:rPr>
              <a:t> in this verse! </a:t>
            </a:r>
          </a:p>
        </p:txBody>
      </p:sp>
      <p:sp>
        <p:nvSpPr>
          <p:cNvPr id="11" name="Rectangle 10">
            <a:extLst>
              <a:ext uri="{FF2B5EF4-FFF2-40B4-BE49-F238E27FC236}">
                <a16:creationId xmlns:a16="http://schemas.microsoft.com/office/drawing/2014/main" id="{35A2EF61-93EF-4CA1-8256-079DEE281BE6}"/>
              </a:ext>
            </a:extLst>
          </p:cNvPr>
          <p:cNvSpPr/>
          <p:nvPr/>
        </p:nvSpPr>
        <p:spPr>
          <a:xfrm>
            <a:off x="308684" y="5623607"/>
            <a:ext cx="4350870" cy="1077218"/>
          </a:xfrm>
          <a:prstGeom prst="rect">
            <a:avLst/>
          </a:prstGeom>
          <a:noFill/>
        </p:spPr>
        <p:txBody>
          <a:bodyPr wrap="none" lIns="91440" tIns="45720" rIns="91440" bIns="45720">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Question # 3 </a:t>
            </a:r>
          </a:p>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 Class Discussion</a:t>
            </a:r>
          </a:p>
        </p:txBody>
      </p:sp>
    </p:spTree>
    <p:extLst>
      <p:ext uri="{BB962C8B-B14F-4D97-AF65-F5344CB8AC3E}">
        <p14:creationId xmlns:p14="http://schemas.microsoft.com/office/powerpoint/2010/main" val="393036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10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Speech Bubble: Rectangle 11" hidden="1"/>
          <p:cNvSpPr/>
          <p:nvPr/>
        </p:nvSpPr>
        <p:spPr>
          <a:xfrm>
            <a:off x="7231822" y="1455664"/>
            <a:ext cx="2305878" cy="1443789"/>
          </a:xfrm>
          <a:prstGeom prst="wedgeRectCallout">
            <a:avLst>
              <a:gd name="adj1" fmla="val 1852"/>
              <a:gd name="adj2" fmla="val 82794"/>
            </a:avLst>
          </a:prstGeom>
          <a:solidFill>
            <a:schemeClr val="accent4">
              <a:alpha val="50000"/>
            </a:schemeClr>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1200" dirty="0"/>
              <a:t>Click any of the text to change out for your own. Some reformatting and stretching may be necessary in order to fill the gaps.</a:t>
            </a:r>
          </a:p>
        </p:txBody>
      </p:sp>
      <p:sp>
        <p:nvSpPr>
          <p:cNvPr id="16" name="Freeform: Shape 15">
            <a:extLst>
              <a:ext uri="{FF2B5EF4-FFF2-40B4-BE49-F238E27FC236}">
                <a16:creationId xmlns:a16="http://schemas.microsoft.com/office/drawing/2014/main" id="{9C9738FC-C1FD-4D23-B904-3C8020530295}"/>
              </a:ext>
            </a:extLst>
          </p:cNvPr>
          <p:cNvSpPr/>
          <p:nvPr/>
        </p:nvSpPr>
        <p:spPr>
          <a:xfrm>
            <a:off x="534146" y="575529"/>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B0320F-5716-4586-B185-463845151726}"/>
              </a:ext>
            </a:extLst>
          </p:cNvPr>
          <p:cNvSpPr/>
          <p:nvPr/>
        </p:nvSpPr>
        <p:spPr>
          <a:xfrm flipH="1">
            <a:off x="4103833" y="575529"/>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F6CF353-33B5-4291-A4CB-AFDE828AB002}"/>
              </a:ext>
            </a:extLst>
          </p:cNvPr>
          <p:cNvSpPr/>
          <p:nvPr/>
        </p:nvSpPr>
        <p:spPr>
          <a:xfrm flipV="1">
            <a:off x="534146" y="4533327"/>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59B6438-0020-4F4A-9AFE-3CED8C0CBFBD}"/>
              </a:ext>
            </a:extLst>
          </p:cNvPr>
          <p:cNvSpPr/>
          <p:nvPr/>
        </p:nvSpPr>
        <p:spPr>
          <a:xfrm flipH="1" flipV="1">
            <a:off x="4103832" y="4533327"/>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a:extLst>
              <a:ext uri="{FF2B5EF4-FFF2-40B4-BE49-F238E27FC236}">
                <a16:creationId xmlns:a16="http://schemas.microsoft.com/office/drawing/2014/main" id="{D9021BD4-78F0-43BA-B55D-4622F22B76D1}"/>
              </a:ext>
            </a:extLst>
          </p:cNvPr>
          <p:cNvSpPr txBox="1"/>
          <p:nvPr/>
        </p:nvSpPr>
        <p:spPr>
          <a:xfrm>
            <a:off x="662161" y="1472044"/>
            <a:ext cx="7198710" cy="3710952"/>
          </a:xfrm>
          <a:prstGeom prst="rect">
            <a:avLst/>
          </a:prstGeom>
          <a:noFill/>
        </p:spPr>
        <p:txBody>
          <a:bodyPr wrap="square" rtlCol="0">
            <a:spAutoFit/>
          </a:bodyPr>
          <a:lstStyle/>
          <a:p>
            <a:pPr>
              <a:lnSpc>
                <a:spcPct val="150000"/>
              </a:lnSpc>
            </a:pPr>
            <a:r>
              <a:rPr lang="en-US" dirty="0">
                <a:solidFill>
                  <a:schemeClr val="bg1"/>
                </a:solidFill>
              </a:rPr>
              <a:t>1  Paul, an apostle, (not of men, neither by man, but by Jesus Christ, and God the Father, who raised him from the dead;) 2  And all the brethren which are with me, unto the </a:t>
            </a:r>
            <a:r>
              <a:rPr lang="en-US" sz="2000" b="1" dirty="0">
                <a:solidFill>
                  <a:srgbClr val="7EEEEE"/>
                </a:solidFill>
                <a:effectLst>
                  <a:outerShdw blurRad="38100" dist="38100" dir="2700000" algn="tl">
                    <a:srgbClr val="000000">
                      <a:alpha val="43137"/>
                    </a:srgbClr>
                  </a:outerShdw>
                </a:effectLst>
              </a:rPr>
              <a:t>churches of Galatia</a:t>
            </a:r>
            <a:r>
              <a:rPr lang="en-US" dirty="0">
                <a:solidFill>
                  <a:schemeClr val="bg1"/>
                </a:solidFill>
              </a:rPr>
              <a:t>: 3  Grace be to you and peace from God the Father, and from our Lord Jesus Christ, 4  Who gave himself </a:t>
            </a:r>
            <a:r>
              <a:rPr lang="en-US" b="1" dirty="0">
                <a:solidFill>
                  <a:srgbClr val="7EEEEE"/>
                </a:solidFill>
              </a:rPr>
              <a:t>for</a:t>
            </a:r>
            <a:r>
              <a:rPr lang="en-US" dirty="0">
                <a:solidFill>
                  <a:schemeClr val="bg1"/>
                </a:solidFill>
              </a:rPr>
              <a:t> our sins, that he might </a:t>
            </a:r>
            <a:r>
              <a:rPr lang="en-US" sz="2800" b="1" dirty="0">
                <a:solidFill>
                  <a:srgbClr val="7EEEEE"/>
                </a:solidFill>
                <a:effectLst>
                  <a:outerShdw blurRad="38100" dist="38100" dir="2700000" algn="tl">
                    <a:srgbClr val="000000">
                      <a:alpha val="43137"/>
                    </a:srgbClr>
                  </a:outerShdw>
                </a:effectLst>
              </a:rPr>
              <a:t>deliver us from this present evil world</a:t>
            </a:r>
            <a:r>
              <a:rPr lang="en-US" dirty="0">
                <a:solidFill>
                  <a:schemeClr val="bg1"/>
                </a:solidFill>
              </a:rPr>
              <a:t>, according to the will of God and our Father:</a:t>
            </a:r>
            <a:br>
              <a:rPr lang="en-US" sz="1000" dirty="0">
                <a:solidFill>
                  <a:schemeClr val="bg1"/>
                </a:solidFill>
              </a:rPr>
            </a:br>
            <a:br>
              <a:rPr lang="en-US" sz="1000" dirty="0">
                <a:solidFill>
                  <a:schemeClr val="bg1"/>
                </a:solidFill>
              </a:rPr>
            </a:br>
            <a:endParaRPr lang="en-US" sz="1000" dirty="0">
              <a:solidFill>
                <a:schemeClr val="bg1"/>
              </a:solidFill>
            </a:endParaRPr>
          </a:p>
        </p:txBody>
      </p:sp>
      <p:sp>
        <p:nvSpPr>
          <p:cNvPr id="14" name="Title Text">
            <a:extLst>
              <a:ext uri="{FF2B5EF4-FFF2-40B4-BE49-F238E27FC236}">
                <a16:creationId xmlns:a16="http://schemas.microsoft.com/office/drawing/2014/main" id="{FA2A5BFE-8421-42F2-8A04-AD9572DB98D5}"/>
              </a:ext>
            </a:extLst>
          </p:cNvPr>
          <p:cNvSpPr>
            <a:spLocks noChangeArrowheads="1"/>
          </p:cNvSpPr>
          <p:nvPr/>
        </p:nvSpPr>
        <p:spPr bwMode="auto">
          <a:xfrm>
            <a:off x="598153" y="734374"/>
            <a:ext cx="719871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4000" b="1" dirty="0">
                <a:solidFill>
                  <a:schemeClr val="accent2">
                    <a:lumMod val="20000"/>
                    <a:lumOff val="80000"/>
                  </a:schemeClr>
                </a:solidFill>
                <a:latin typeface="Gill Sans MT Condensed" panose="020B0506020104020203" pitchFamily="34" charset="0"/>
              </a:rPr>
              <a:t>What about being  </a:t>
            </a:r>
            <a:r>
              <a:rPr lang="en-US" altLang="en-US" sz="4000" b="1" dirty="0">
                <a:solidFill>
                  <a:schemeClr val="accent3">
                    <a:lumMod val="60000"/>
                    <a:lumOff val="40000"/>
                  </a:schemeClr>
                </a:solidFill>
                <a:latin typeface="Gill Sans MT Condensed" panose="020B0506020104020203" pitchFamily="34" charset="0"/>
              </a:rPr>
              <a:t>“delivered?” </a:t>
            </a:r>
            <a:r>
              <a:rPr lang="en-US" altLang="en-US" b="1" dirty="0">
                <a:solidFill>
                  <a:schemeClr val="accent3">
                    <a:lumMod val="60000"/>
                    <a:lumOff val="40000"/>
                  </a:schemeClr>
                </a:solidFill>
                <a:latin typeface="Gill Sans MT Condensed" panose="020B0506020104020203" pitchFamily="34" charset="0"/>
              </a:rPr>
              <a:t>Continued</a:t>
            </a:r>
            <a:endParaRPr lang="en-US" altLang="en-US" sz="4000" dirty="0">
              <a:solidFill>
                <a:schemeClr val="tx1">
                  <a:lumMod val="75000"/>
                  <a:lumOff val="25000"/>
                </a:schemeClr>
              </a:solidFill>
              <a:latin typeface="Impact" panose="020B0806030902050204" pitchFamily="34" charset="0"/>
            </a:endParaRPr>
          </a:p>
        </p:txBody>
      </p:sp>
      <p:sp>
        <p:nvSpPr>
          <p:cNvPr id="2" name="TextBox 1">
            <a:extLst>
              <a:ext uri="{FF2B5EF4-FFF2-40B4-BE49-F238E27FC236}">
                <a16:creationId xmlns:a16="http://schemas.microsoft.com/office/drawing/2014/main" id="{2E5BA940-BE58-41AF-BEBA-B2F5023A00B4}"/>
              </a:ext>
            </a:extLst>
          </p:cNvPr>
          <p:cNvSpPr txBox="1"/>
          <p:nvPr/>
        </p:nvSpPr>
        <p:spPr>
          <a:xfrm>
            <a:off x="7988886" y="412459"/>
            <a:ext cx="4203114" cy="4708981"/>
          </a:xfrm>
          <a:prstGeom prst="rect">
            <a:avLst/>
          </a:prstGeom>
          <a:noFill/>
        </p:spPr>
        <p:txBody>
          <a:bodyPr wrap="square" rtlCol="0">
            <a:spAutoFit/>
          </a:bodyPr>
          <a:lstStyle/>
          <a:p>
            <a:r>
              <a:rPr lang="en-US" sz="2400" dirty="0">
                <a:solidFill>
                  <a:schemeClr val="bg1">
                    <a:lumMod val="95000"/>
                  </a:schemeClr>
                </a:solidFill>
              </a:rPr>
              <a:t>The original word for </a:t>
            </a:r>
            <a:r>
              <a:rPr lang="en-US" sz="2400" dirty="0">
                <a:solidFill>
                  <a:srgbClr val="7EEEEE"/>
                </a:solidFill>
              </a:rPr>
              <a:t>deliver</a:t>
            </a:r>
            <a:r>
              <a:rPr lang="en-US" sz="2400" dirty="0">
                <a:solidFill>
                  <a:schemeClr val="bg1">
                    <a:lumMod val="95000"/>
                  </a:schemeClr>
                </a:solidFill>
              </a:rPr>
              <a:t> in this verse is: </a:t>
            </a:r>
            <a:r>
              <a:rPr lang="en-US" sz="2800" dirty="0" err="1">
                <a:solidFill>
                  <a:srgbClr val="7EEEEE"/>
                </a:solidFill>
                <a:effectLst>
                  <a:outerShdw blurRad="38100" dist="38100" dir="2700000" algn="tl">
                    <a:srgbClr val="000000">
                      <a:alpha val="43137"/>
                    </a:srgbClr>
                  </a:outerShdw>
                </a:effectLst>
              </a:rPr>
              <a:t>exaireo</a:t>
            </a:r>
            <a:r>
              <a:rPr lang="en-US" sz="2400" dirty="0">
                <a:solidFill>
                  <a:schemeClr val="bg1">
                    <a:lumMod val="95000"/>
                  </a:schemeClr>
                </a:solidFill>
              </a:rPr>
              <a:t>.</a:t>
            </a:r>
          </a:p>
          <a:p>
            <a:endParaRPr lang="en-US" sz="2800"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It means to set free, to rescue, or deliver, but it also carries the idea of someone </a:t>
            </a:r>
            <a:r>
              <a:rPr lang="en-US" sz="2000" dirty="0">
                <a:solidFill>
                  <a:schemeClr val="bg1">
                    <a:lumMod val="95000"/>
                  </a:schemeClr>
                </a:solidFill>
                <a:effectLst>
                  <a:outerShdw blurRad="38100" dist="38100" dir="2700000" algn="tl">
                    <a:srgbClr val="000000">
                      <a:alpha val="43137"/>
                    </a:srgbClr>
                  </a:outerShdw>
                </a:effectLst>
              </a:rPr>
              <a:t>being </a:t>
            </a:r>
            <a:r>
              <a:rPr lang="en-US" sz="2000" i="1" dirty="0">
                <a:solidFill>
                  <a:schemeClr val="bg1">
                    <a:lumMod val="95000"/>
                  </a:schemeClr>
                </a:solidFill>
                <a:effectLst>
                  <a:outerShdw blurRad="38100" dist="38100" dir="2700000" algn="tl">
                    <a:srgbClr val="000000">
                      <a:alpha val="43137"/>
                    </a:srgbClr>
                  </a:outerShdw>
                </a:effectLst>
              </a:rPr>
              <a:t>seized out of something</a:t>
            </a:r>
            <a:r>
              <a:rPr lang="en-US" i="1" dirty="0">
                <a:solidFill>
                  <a:schemeClr val="bg1">
                    <a:lumMod val="95000"/>
                  </a:schemeClr>
                </a:solidFill>
              </a:rPr>
              <a:t>. </a:t>
            </a:r>
            <a:r>
              <a:rPr lang="en-US" dirty="0">
                <a:solidFill>
                  <a:schemeClr val="bg1">
                    <a:lumMod val="95000"/>
                  </a:schemeClr>
                </a:solidFill>
              </a:rPr>
              <a:t>This is full out rescue!</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Now, there is some irony here. Why would someone who has been rescued want to return to bondage?  Paul will be dealing with that in just a sec…</a:t>
            </a:r>
          </a:p>
          <a:p>
            <a:pPr marL="285750" indent="-285750">
              <a:buFont typeface="Arial" panose="020B0604020202020204" pitchFamily="34" charset="0"/>
              <a:buChar char="•"/>
            </a:pPr>
            <a:endParaRPr lang="en-US" dirty="0">
              <a:solidFill>
                <a:schemeClr val="bg1">
                  <a:lumMod val="95000"/>
                </a:schemeClr>
              </a:solidFill>
            </a:endParaRPr>
          </a:p>
          <a:p>
            <a:pPr marL="285750" indent="-285750">
              <a:buFont typeface="Arial" panose="020B0604020202020204" pitchFamily="34" charset="0"/>
              <a:buChar char="•"/>
            </a:pPr>
            <a:r>
              <a:rPr lang="en-US" dirty="0">
                <a:solidFill>
                  <a:schemeClr val="bg1">
                    <a:lumMod val="95000"/>
                  </a:schemeClr>
                </a:solidFill>
              </a:rPr>
              <a:t>But first, look at the phrase:</a:t>
            </a:r>
          </a:p>
        </p:txBody>
      </p:sp>
    </p:spTree>
    <p:extLst>
      <p:ext uri="{BB962C8B-B14F-4D97-AF65-F5344CB8AC3E}">
        <p14:creationId xmlns:p14="http://schemas.microsoft.com/office/powerpoint/2010/main" val="8520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wd">
                                    <p:tmAbs val="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41000">
              <a:schemeClr val="tx1">
                <a:lumMod val="82000"/>
                <a:lumOff val="18000"/>
              </a:schemeClr>
            </a:gs>
            <a:gs pos="100000">
              <a:schemeClr val="tx1"/>
            </a:gs>
          </a:gsLst>
          <a:lin ang="8400000" scaled="0"/>
          <a:tileRect/>
        </a:gradFill>
        <a:effectLst/>
      </p:bgPr>
    </p:bg>
    <p:spTree>
      <p:nvGrpSpPr>
        <p:cNvPr id="1" name=""/>
        <p:cNvGrpSpPr/>
        <p:nvPr/>
      </p:nvGrpSpPr>
      <p:grpSpPr>
        <a:xfrm>
          <a:off x="0" y="0"/>
          <a:ext cx="0" cy="0"/>
          <a:chOff x="0" y="0"/>
          <a:chExt cx="0" cy="0"/>
        </a:xfrm>
      </p:grpSpPr>
      <p:sp>
        <p:nvSpPr>
          <p:cNvPr id="11" name="Image Overlay Color">
            <a:extLst>
              <a:ext uri="{FF2B5EF4-FFF2-40B4-BE49-F238E27FC236}">
                <a16:creationId xmlns:a16="http://schemas.microsoft.com/office/drawing/2014/main" id="{2B1D3A77-3A0C-4257-9C35-146B5843E390}"/>
              </a:ext>
            </a:extLst>
          </p:cNvPr>
          <p:cNvSpPr/>
          <p:nvPr/>
        </p:nvSpPr>
        <p:spPr>
          <a:xfrm>
            <a:off x="-7435" y="-14954"/>
            <a:ext cx="12192000" cy="6864696"/>
          </a:xfrm>
          <a:prstGeom prst="rect">
            <a:avLst/>
          </a:prstGeom>
          <a:gradFill flip="none" rotWithShape="1">
            <a:gsLst>
              <a:gs pos="100000">
                <a:schemeClr val="accent4">
                  <a:alpha val="85000"/>
                </a:schemeClr>
              </a:gs>
              <a:gs pos="0">
                <a:schemeClr val="accent5">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Text">
            <a:extLst>
              <a:ext uri="{FF2B5EF4-FFF2-40B4-BE49-F238E27FC236}">
                <a16:creationId xmlns:a16="http://schemas.microsoft.com/office/drawing/2014/main" id="{87F81434-4C56-49A9-9E89-EE41AAFEF567}"/>
              </a:ext>
            </a:extLst>
          </p:cNvPr>
          <p:cNvSpPr>
            <a:spLocks noChangeArrowheads="1"/>
          </p:cNvSpPr>
          <p:nvPr/>
        </p:nvSpPr>
        <p:spPr bwMode="auto">
          <a:xfrm>
            <a:off x="100361" y="172927"/>
            <a:ext cx="1197640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4400" b="1" spc="-70" dirty="0">
                <a:solidFill>
                  <a:schemeClr val="bg1"/>
                </a:solidFill>
                <a:latin typeface="Gill Sans MT Condensed" panose="020B0506020104020203" pitchFamily="34" charset="0"/>
              </a:rPr>
              <a:t>What does it mean to be delivered</a:t>
            </a:r>
            <a:r>
              <a:rPr lang="en-US" altLang="en-US" sz="4400" b="1" spc="-70" dirty="0">
                <a:solidFill>
                  <a:schemeClr val="tx1">
                    <a:lumMod val="75000"/>
                    <a:lumOff val="25000"/>
                  </a:schemeClr>
                </a:solidFill>
                <a:latin typeface="Gill Sans MT Condensed" panose="020B0506020104020203" pitchFamily="34" charset="0"/>
              </a:rPr>
              <a:t> </a:t>
            </a:r>
            <a:r>
              <a:rPr lang="en-US" altLang="en-US" sz="4400" b="1" i="1"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f</a:t>
            </a:r>
            <a:r>
              <a:rPr lang="en-US" altLang="en-US" sz="4400" b="1" i="1" u="sng"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rom</a:t>
            </a:r>
            <a:r>
              <a:rPr lang="en-US" altLang="en-US" sz="4400" b="1" i="1"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 this present </a:t>
            </a:r>
            <a:r>
              <a:rPr lang="en-US" altLang="en-US" sz="4400" b="1" i="1" u="sng"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evil</a:t>
            </a:r>
            <a:r>
              <a:rPr lang="en-US" altLang="en-US" sz="4400" b="1" i="1"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 </a:t>
            </a:r>
            <a:r>
              <a:rPr lang="en-US" altLang="en-US" sz="4400" b="1" i="1" u="sng"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world</a:t>
            </a:r>
            <a:r>
              <a:rPr lang="en-US" altLang="en-US" sz="4400" b="1" i="1" spc="-70" dirty="0">
                <a:solidFill>
                  <a:schemeClr val="accent3">
                    <a:lumMod val="60000"/>
                    <a:lumOff val="40000"/>
                  </a:schemeClr>
                </a:solidFill>
                <a:effectLst>
                  <a:outerShdw blurRad="38100" dist="38100" dir="2700000" algn="tl">
                    <a:srgbClr val="000000">
                      <a:alpha val="43137"/>
                    </a:srgbClr>
                  </a:outerShdw>
                </a:effectLst>
                <a:latin typeface="Gill Sans MT Condensed" panose="020B0506020104020203" pitchFamily="34" charset="0"/>
              </a:rPr>
              <a:t> </a:t>
            </a:r>
            <a:r>
              <a:rPr lang="en-US" altLang="en-US" sz="4400" b="1" spc="-70" dirty="0">
                <a:solidFill>
                  <a:schemeClr val="accent3">
                    <a:lumMod val="60000"/>
                    <a:lumOff val="40000"/>
                  </a:schemeClr>
                </a:solidFill>
                <a:latin typeface="Gill Sans MT Condensed" panose="020B0506020104020203" pitchFamily="34" charset="0"/>
              </a:rPr>
              <a:t>?</a:t>
            </a:r>
            <a:r>
              <a:rPr lang="en-US" altLang="en-US" sz="4400" b="1" spc="-70" dirty="0">
                <a:solidFill>
                  <a:schemeClr val="accent3">
                    <a:lumMod val="75000"/>
                  </a:schemeClr>
                </a:solidFill>
                <a:latin typeface="Gill Sans MT Condensed" panose="020B0506020104020203" pitchFamily="34" charset="0"/>
              </a:rPr>
              <a:t> </a:t>
            </a:r>
            <a:endParaRPr lang="en-US" altLang="en-US" sz="4400" spc="-70" dirty="0">
              <a:solidFill>
                <a:schemeClr val="bg1"/>
              </a:solidFill>
              <a:latin typeface="Impact" panose="020B0806030902050204" pitchFamily="34" charset="0"/>
            </a:endParaRPr>
          </a:p>
        </p:txBody>
      </p:sp>
      <p:sp>
        <p:nvSpPr>
          <p:cNvPr id="46" name="Textbox">
            <a:extLst>
              <a:ext uri="{FF2B5EF4-FFF2-40B4-BE49-F238E27FC236}">
                <a16:creationId xmlns:a16="http://schemas.microsoft.com/office/drawing/2014/main" id="{AB54A8E8-FBAC-4E69-AB08-FE4CD4D00233}"/>
              </a:ext>
            </a:extLst>
          </p:cNvPr>
          <p:cNvSpPr txBox="1"/>
          <p:nvPr/>
        </p:nvSpPr>
        <p:spPr>
          <a:xfrm>
            <a:off x="992457" y="2634532"/>
            <a:ext cx="10760927" cy="2649443"/>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1600" b="1" i="1" dirty="0">
                <a:solidFill>
                  <a:srgbClr val="7EEEEE"/>
                </a:solidFill>
              </a:rPr>
              <a:t> </a:t>
            </a:r>
            <a:r>
              <a:rPr lang="en-US" b="1" i="1" dirty="0">
                <a:solidFill>
                  <a:srgbClr val="7EEEEE"/>
                </a:solidFill>
              </a:rPr>
              <a:t>In the </a:t>
            </a:r>
            <a:r>
              <a:rPr lang="en-US" b="1" i="1" u="sng" dirty="0">
                <a:solidFill>
                  <a:srgbClr val="7EEEEE"/>
                </a:solidFill>
                <a:effectLst>
                  <a:outerShdw blurRad="38100" dist="38100" dir="2700000" algn="tl">
                    <a:srgbClr val="000000">
                      <a:alpha val="43137"/>
                    </a:srgbClr>
                  </a:outerShdw>
                </a:effectLst>
              </a:rPr>
              <a:t>past</a:t>
            </a:r>
            <a:r>
              <a:rPr lang="en-US" b="1" i="1" dirty="0">
                <a:solidFill>
                  <a:srgbClr val="7EEEEE"/>
                </a:solidFill>
              </a:rPr>
              <a:t>, we were </a:t>
            </a:r>
            <a:r>
              <a:rPr lang="en-US" b="1" i="1" dirty="0">
                <a:solidFill>
                  <a:srgbClr val="7EEEEE"/>
                </a:solidFill>
                <a:effectLst>
                  <a:outerShdw blurRad="38100" dist="38100" dir="2700000" algn="tl">
                    <a:srgbClr val="000000">
                      <a:alpha val="43137"/>
                    </a:srgbClr>
                  </a:outerShdw>
                </a:effectLst>
              </a:rPr>
              <a:t>delivered</a:t>
            </a:r>
            <a:r>
              <a:rPr lang="en-US" b="1" i="1" dirty="0">
                <a:solidFill>
                  <a:srgbClr val="7EEEEE"/>
                </a:solidFill>
              </a:rPr>
              <a:t> or </a:t>
            </a:r>
            <a:r>
              <a:rPr lang="en-US" b="1" dirty="0">
                <a:solidFill>
                  <a:srgbClr val="7EEEEE"/>
                </a:solidFill>
              </a:rPr>
              <a:t>seized</a:t>
            </a:r>
            <a:r>
              <a:rPr lang="en-US" b="1" i="1" dirty="0">
                <a:solidFill>
                  <a:srgbClr val="7EEEEE"/>
                </a:solidFill>
              </a:rPr>
              <a:t> from this age when we were justified. </a:t>
            </a:r>
            <a:r>
              <a:rPr lang="en-US" sz="1600" b="1" i="1" dirty="0">
                <a:solidFill>
                  <a:srgbClr val="7EEEEE"/>
                </a:solidFill>
              </a:rPr>
              <a:t>(This passage)</a:t>
            </a:r>
          </a:p>
          <a:p>
            <a:pPr>
              <a:lnSpc>
                <a:spcPct val="150000"/>
              </a:lnSpc>
            </a:pPr>
            <a:r>
              <a:rPr lang="en-US" sz="1050" b="1" i="1" dirty="0">
                <a:solidFill>
                  <a:srgbClr val="7EEEEE"/>
                </a:solidFill>
              </a:rPr>
              <a:t> </a:t>
            </a:r>
          </a:p>
          <a:p>
            <a:pPr marL="342900" indent="-342900">
              <a:lnSpc>
                <a:spcPct val="150000"/>
              </a:lnSpc>
              <a:buFont typeface="Arial" panose="020B0604020202020204" pitchFamily="34" charset="0"/>
              <a:buChar char="•"/>
            </a:pPr>
            <a:r>
              <a:rPr lang="en-US" b="1" i="1" dirty="0">
                <a:solidFill>
                  <a:srgbClr val="7EEEEE"/>
                </a:solidFill>
              </a:rPr>
              <a:t>In the </a:t>
            </a:r>
            <a:r>
              <a:rPr lang="en-US" b="1" i="1" u="sng" dirty="0">
                <a:solidFill>
                  <a:srgbClr val="7EEEEE"/>
                </a:solidFill>
                <a:effectLst>
                  <a:outerShdw blurRad="38100" dist="38100" dir="2700000" algn="tl">
                    <a:srgbClr val="000000">
                      <a:alpha val="43137"/>
                    </a:srgbClr>
                  </a:outerShdw>
                </a:effectLst>
              </a:rPr>
              <a:t>present</a:t>
            </a:r>
            <a:r>
              <a:rPr lang="en-US" b="1" i="1" dirty="0">
                <a:solidFill>
                  <a:srgbClr val="7EEEEE"/>
                </a:solidFill>
              </a:rPr>
              <a:t>, we are being </a:t>
            </a:r>
            <a:r>
              <a:rPr lang="en-US" b="1" i="1" dirty="0">
                <a:solidFill>
                  <a:srgbClr val="7EEEEE"/>
                </a:solidFill>
                <a:effectLst>
                  <a:outerShdw blurRad="38100" dist="38100" dir="2700000" algn="tl">
                    <a:srgbClr val="000000">
                      <a:alpha val="43137"/>
                    </a:srgbClr>
                  </a:outerShdw>
                </a:effectLst>
              </a:rPr>
              <a:t>delivered</a:t>
            </a:r>
            <a:r>
              <a:rPr lang="en-US" b="1" i="1" dirty="0">
                <a:solidFill>
                  <a:srgbClr val="7EEEEE"/>
                </a:solidFill>
              </a:rPr>
              <a:t> or </a:t>
            </a:r>
            <a:r>
              <a:rPr lang="en-US" b="1" dirty="0">
                <a:solidFill>
                  <a:srgbClr val="7EEEEE"/>
                </a:solidFill>
              </a:rPr>
              <a:t>seized</a:t>
            </a:r>
            <a:r>
              <a:rPr lang="en-US" b="1" i="1" dirty="0">
                <a:solidFill>
                  <a:srgbClr val="7EEEEE"/>
                </a:solidFill>
              </a:rPr>
              <a:t> from Satan’s power in this evil age &amp; culture which is under his growing control</a:t>
            </a:r>
            <a:r>
              <a:rPr lang="en-US" sz="1600" b="1" i="1" dirty="0">
                <a:solidFill>
                  <a:srgbClr val="7EEEEE"/>
                </a:solidFill>
              </a:rPr>
              <a:t>. So, don’t be a Demas!  (Phil. 2:15,16, 2 Timothy 4:10)</a:t>
            </a:r>
            <a:endParaRPr lang="en-US" b="1" i="1" dirty="0">
              <a:solidFill>
                <a:srgbClr val="7EEEEE"/>
              </a:solidFill>
            </a:endParaRPr>
          </a:p>
          <a:p>
            <a:pPr>
              <a:lnSpc>
                <a:spcPct val="150000"/>
              </a:lnSpc>
            </a:pPr>
            <a:r>
              <a:rPr lang="en-US" sz="1050" b="1" i="1" dirty="0">
                <a:solidFill>
                  <a:srgbClr val="7EEEEE"/>
                </a:solidFill>
              </a:rPr>
              <a:t> </a:t>
            </a:r>
          </a:p>
          <a:p>
            <a:pPr marL="342900" indent="-342900">
              <a:lnSpc>
                <a:spcPct val="150000"/>
              </a:lnSpc>
              <a:buFont typeface="Arial" panose="020B0604020202020204" pitchFamily="34" charset="0"/>
              <a:buChar char="•"/>
            </a:pPr>
            <a:r>
              <a:rPr lang="en-US" b="1" i="1" dirty="0">
                <a:solidFill>
                  <a:srgbClr val="7EEEEE"/>
                </a:solidFill>
              </a:rPr>
              <a:t>In the </a:t>
            </a:r>
            <a:r>
              <a:rPr lang="en-US" b="1" i="1" u="sng" dirty="0">
                <a:solidFill>
                  <a:srgbClr val="7EEEEE"/>
                </a:solidFill>
                <a:effectLst>
                  <a:outerShdw blurRad="38100" dist="38100" dir="2700000" algn="tl">
                    <a:srgbClr val="000000">
                      <a:alpha val="43137"/>
                    </a:srgbClr>
                  </a:outerShdw>
                </a:effectLst>
              </a:rPr>
              <a:t>future</a:t>
            </a:r>
            <a:r>
              <a:rPr lang="en-US" b="1" i="1" dirty="0">
                <a:solidFill>
                  <a:srgbClr val="7EEEEE"/>
                </a:solidFill>
              </a:rPr>
              <a:t> (maybe today) we will be </a:t>
            </a:r>
            <a:r>
              <a:rPr lang="en-US" sz="2000" b="1" i="1" dirty="0">
                <a:solidFill>
                  <a:srgbClr val="7EEEEE"/>
                </a:solidFill>
                <a:effectLst>
                  <a:outerShdw blurRad="38100" dist="38100" dir="2700000" algn="tl">
                    <a:srgbClr val="000000">
                      <a:alpha val="43137"/>
                    </a:srgbClr>
                  </a:outerShdw>
                </a:effectLst>
              </a:rPr>
              <a:t>delivered</a:t>
            </a:r>
            <a:r>
              <a:rPr lang="en-US" b="1" i="1" dirty="0">
                <a:solidFill>
                  <a:srgbClr val="7EEEEE"/>
                </a:solidFill>
              </a:rPr>
              <a:t> and </a:t>
            </a:r>
            <a:r>
              <a:rPr lang="en-US" b="1" dirty="0">
                <a:solidFill>
                  <a:srgbClr val="7EEEEE"/>
                </a:solidFill>
              </a:rPr>
              <a:t>seized</a:t>
            </a:r>
            <a:r>
              <a:rPr lang="en-US" b="1" i="1" dirty="0">
                <a:solidFill>
                  <a:srgbClr val="7EEEEE"/>
                </a:solidFill>
              </a:rPr>
              <a:t> up (</a:t>
            </a:r>
            <a:r>
              <a:rPr lang="en-US" b="1" i="1" dirty="0" err="1">
                <a:solidFill>
                  <a:srgbClr val="7EEEEE"/>
                </a:solidFill>
              </a:rPr>
              <a:t>harpazo</a:t>
            </a:r>
            <a:r>
              <a:rPr lang="en-US" b="1" i="1" dirty="0">
                <a:solidFill>
                  <a:srgbClr val="7EEEEE"/>
                </a:solidFill>
              </a:rPr>
              <a:t>) out of this present evil age at the rapture.</a:t>
            </a:r>
            <a:r>
              <a:rPr lang="en-US" sz="1400" b="1" i="1" dirty="0">
                <a:solidFill>
                  <a:srgbClr val="7EEEEE"/>
                </a:solidFill>
              </a:rPr>
              <a:t> </a:t>
            </a:r>
            <a:r>
              <a:rPr lang="en-US" sz="1600" b="1" i="1" dirty="0">
                <a:solidFill>
                  <a:srgbClr val="7EEEEE"/>
                </a:solidFill>
              </a:rPr>
              <a:t>(1 Thess. 4:17, Titus 2:12,13)</a:t>
            </a:r>
          </a:p>
        </p:txBody>
      </p:sp>
      <p:sp>
        <p:nvSpPr>
          <p:cNvPr id="48" name="Freeform: Shape 47">
            <a:extLst>
              <a:ext uri="{FF2B5EF4-FFF2-40B4-BE49-F238E27FC236}">
                <a16:creationId xmlns:a16="http://schemas.microsoft.com/office/drawing/2014/main" id="{C4A375AB-9A83-4AC9-9B33-879131DA28C8}"/>
              </a:ext>
            </a:extLst>
          </p:cNvPr>
          <p:cNvSpPr/>
          <p:nvPr/>
        </p:nvSpPr>
        <p:spPr>
          <a:xfrm>
            <a:off x="895816" y="2390394"/>
            <a:ext cx="5098129" cy="508353"/>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Lst>
            <a:ahLst/>
            <a:cxnLst>
              <a:cxn ang="0">
                <a:pos x="connsiteX0" y="connsiteY0"/>
              </a:cxn>
              <a:cxn ang="0">
                <a:pos x="connsiteX1" y="connsiteY1"/>
              </a:cxn>
              <a:cxn ang="0">
                <a:pos x="connsiteX2" y="connsiteY2"/>
              </a:cxn>
              <a:cxn ang="0">
                <a:pos x="connsiteX3" y="connsiteY3"/>
              </a:cxn>
            </a:cxnLst>
            <a:rect l="l" t="t" r="r" b="b"/>
            <a:pathLst>
              <a:path w="3612653" h="508353">
                <a:moveTo>
                  <a:pt x="3612653" y="0"/>
                </a:moveTo>
                <a:lnTo>
                  <a:pt x="500876" y="429"/>
                </a:lnTo>
                <a:cubicBezTo>
                  <a:pt x="108295" y="3788"/>
                  <a:pt x="7909" y="325273"/>
                  <a:pt x="4125" y="434487"/>
                </a:cubicBezTo>
                <a:cubicBezTo>
                  <a:pt x="3062" y="476690"/>
                  <a:pt x="-4" y="474782"/>
                  <a:pt x="1" y="508353"/>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C2CCA40-3F8B-4A9D-9814-1ACE440C44CB}"/>
              </a:ext>
            </a:extLst>
          </p:cNvPr>
          <p:cNvSpPr/>
          <p:nvPr/>
        </p:nvSpPr>
        <p:spPr>
          <a:xfrm flipH="1">
            <a:off x="5110155" y="2390395"/>
            <a:ext cx="6643229" cy="51161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71191 w 3571191"/>
              <a:gd name="connsiteY0" fmla="*/ 0 h 490589"/>
              <a:gd name="connsiteX1" fmla="*/ 468152 w 3571191"/>
              <a:gd name="connsiteY1" fmla="*/ 0 h 490589"/>
              <a:gd name="connsiteX2" fmla="*/ 466 w 3571191"/>
              <a:gd name="connsiteY2" fmla="*/ 387890 h 490589"/>
              <a:gd name="connsiteX3" fmla="*/ 494 w 3571191"/>
              <a:gd name="connsiteY3" fmla="*/ 490589 h 490589"/>
              <a:gd name="connsiteX0" fmla="*/ 3583154 w 3583154"/>
              <a:gd name="connsiteY0" fmla="*/ 0 h 490589"/>
              <a:gd name="connsiteX1" fmla="*/ 480115 w 3583154"/>
              <a:gd name="connsiteY1" fmla="*/ 0 h 490589"/>
              <a:gd name="connsiteX2" fmla="*/ 12429 w 3583154"/>
              <a:gd name="connsiteY2" fmla="*/ 387890 h 490589"/>
              <a:gd name="connsiteX3" fmla="*/ 0 w 3583154"/>
              <a:gd name="connsiteY3" fmla="*/ 490589 h 490589"/>
              <a:gd name="connsiteX0" fmla="*/ 3604948 w 3604948"/>
              <a:gd name="connsiteY0" fmla="*/ 28732 h 519321"/>
              <a:gd name="connsiteX1" fmla="*/ 501909 w 3604948"/>
              <a:gd name="connsiteY1" fmla="*/ 28732 h 519321"/>
              <a:gd name="connsiteX2" fmla="*/ 5158 w 3604948"/>
              <a:gd name="connsiteY2" fmla="*/ 416622 h 519321"/>
              <a:gd name="connsiteX3" fmla="*/ 21794 w 3604948"/>
              <a:gd name="connsiteY3" fmla="*/ 519321 h 519321"/>
              <a:gd name="connsiteX0" fmla="*/ 3604948 w 3604948"/>
              <a:gd name="connsiteY0" fmla="*/ 28732 h 519321"/>
              <a:gd name="connsiteX1" fmla="*/ 501909 w 3604948"/>
              <a:gd name="connsiteY1" fmla="*/ 28732 h 519321"/>
              <a:gd name="connsiteX2" fmla="*/ 5158 w 3604948"/>
              <a:gd name="connsiteY2" fmla="*/ 416622 h 519321"/>
              <a:gd name="connsiteX3" fmla="*/ 1034 w 3604948"/>
              <a:gd name="connsiteY3" fmla="*/ 519321 h 519321"/>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3915 w 3603915"/>
              <a:gd name="connsiteY0" fmla="*/ 0 h 490589"/>
              <a:gd name="connsiteX1" fmla="*/ 500876 w 3603915"/>
              <a:gd name="connsiteY1" fmla="*/ 0 h 490589"/>
              <a:gd name="connsiteX2" fmla="*/ 4125 w 3603915"/>
              <a:gd name="connsiteY2" fmla="*/ 387890 h 490589"/>
              <a:gd name="connsiteX3" fmla="*/ 1 w 3603915"/>
              <a:gd name="connsiteY3" fmla="*/ 490589 h 490589"/>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4948 w 3604948"/>
              <a:gd name="connsiteY0" fmla="*/ 30868 h 521457"/>
              <a:gd name="connsiteX1" fmla="*/ 501909 w 3604948"/>
              <a:gd name="connsiteY1" fmla="*/ 30868 h 521457"/>
              <a:gd name="connsiteX2" fmla="*/ 5158 w 3604948"/>
              <a:gd name="connsiteY2" fmla="*/ 447591 h 521457"/>
              <a:gd name="connsiteX3" fmla="*/ 1034 w 3604948"/>
              <a:gd name="connsiteY3" fmla="*/ 521457 h 521457"/>
              <a:gd name="connsiteX0" fmla="*/ 3603915 w 3603915"/>
              <a:gd name="connsiteY0" fmla="*/ 0 h 490589"/>
              <a:gd name="connsiteX1" fmla="*/ 500876 w 3603915"/>
              <a:gd name="connsiteY1" fmla="*/ 0 h 490589"/>
              <a:gd name="connsiteX2" fmla="*/ 4125 w 3603915"/>
              <a:gd name="connsiteY2" fmla="*/ 416723 h 490589"/>
              <a:gd name="connsiteX3" fmla="*/ 1 w 3603915"/>
              <a:gd name="connsiteY3" fmla="*/ 490589 h 490589"/>
              <a:gd name="connsiteX0" fmla="*/ 3603915 w 3603915"/>
              <a:gd name="connsiteY0" fmla="*/ 17335 h 507924"/>
              <a:gd name="connsiteX1" fmla="*/ 500876 w 3603915"/>
              <a:gd name="connsiteY1" fmla="*/ 0 h 507924"/>
              <a:gd name="connsiteX2" fmla="*/ 4125 w 3603915"/>
              <a:gd name="connsiteY2" fmla="*/ 434058 h 507924"/>
              <a:gd name="connsiteX3" fmla="*/ 1 w 3603915"/>
              <a:gd name="connsiteY3" fmla="*/ 507924 h 507924"/>
              <a:gd name="connsiteX0" fmla="*/ 3613896 w 3613896"/>
              <a:gd name="connsiteY0" fmla="*/ 28963 h 541221"/>
              <a:gd name="connsiteX1" fmla="*/ 502119 w 3613896"/>
              <a:gd name="connsiteY1" fmla="*/ 33297 h 541221"/>
              <a:gd name="connsiteX2" fmla="*/ 5368 w 3613896"/>
              <a:gd name="connsiteY2" fmla="*/ 467355 h 541221"/>
              <a:gd name="connsiteX3" fmla="*/ 1244 w 3613896"/>
              <a:gd name="connsiteY3" fmla="*/ 541221 h 541221"/>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2653 w 3612653"/>
              <a:gd name="connsiteY0" fmla="*/ 0 h 512258"/>
              <a:gd name="connsiteX1" fmla="*/ 500876 w 3612653"/>
              <a:gd name="connsiteY1" fmla="*/ 4334 h 512258"/>
              <a:gd name="connsiteX2" fmla="*/ 4125 w 3612653"/>
              <a:gd name="connsiteY2" fmla="*/ 438392 h 512258"/>
              <a:gd name="connsiteX3" fmla="*/ 1 w 3612653"/>
              <a:gd name="connsiteY3" fmla="*/ 512258 h 512258"/>
              <a:gd name="connsiteX0" fmla="*/ 3613896 w 3613896"/>
              <a:gd name="connsiteY0" fmla="*/ 35383 h 538974"/>
              <a:gd name="connsiteX1" fmla="*/ 502119 w 3613896"/>
              <a:gd name="connsiteY1" fmla="*/ 31050 h 538974"/>
              <a:gd name="connsiteX2" fmla="*/ 5368 w 3613896"/>
              <a:gd name="connsiteY2" fmla="*/ 465108 h 538974"/>
              <a:gd name="connsiteX3" fmla="*/ 1244 w 3613896"/>
              <a:gd name="connsiteY3" fmla="*/ 538974 h 538974"/>
              <a:gd name="connsiteX0" fmla="*/ 3612653 w 3612653"/>
              <a:gd name="connsiteY0" fmla="*/ 4333 h 507924"/>
              <a:gd name="connsiteX1" fmla="*/ 500876 w 3612653"/>
              <a:gd name="connsiteY1" fmla="*/ 0 h 507924"/>
              <a:gd name="connsiteX2" fmla="*/ 4125 w 3612653"/>
              <a:gd name="connsiteY2" fmla="*/ 434058 h 507924"/>
              <a:gd name="connsiteX3" fmla="*/ 1 w 3612653"/>
              <a:gd name="connsiteY3" fmla="*/ 507924 h 507924"/>
              <a:gd name="connsiteX0" fmla="*/ 3613896 w 3613896"/>
              <a:gd name="connsiteY0" fmla="*/ 31834 h 540187"/>
              <a:gd name="connsiteX1" fmla="*/ 502119 w 3613896"/>
              <a:gd name="connsiteY1" fmla="*/ 32263 h 540187"/>
              <a:gd name="connsiteX2" fmla="*/ 5368 w 3613896"/>
              <a:gd name="connsiteY2" fmla="*/ 466321 h 540187"/>
              <a:gd name="connsiteX3" fmla="*/ 1244 w 3613896"/>
              <a:gd name="connsiteY3" fmla="*/ 540187 h 540187"/>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3612653 w 3612653"/>
              <a:gd name="connsiteY0" fmla="*/ 0 h 508353"/>
              <a:gd name="connsiteX1" fmla="*/ 500876 w 3612653"/>
              <a:gd name="connsiteY1" fmla="*/ 429 h 508353"/>
              <a:gd name="connsiteX2" fmla="*/ 4125 w 3612653"/>
              <a:gd name="connsiteY2" fmla="*/ 434487 h 508353"/>
              <a:gd name="connsiteX3" fmla="*/ 1 w 3612653"/>
              <a:gd name="connsiteY3" fmla="*/ 508353 h 508353"/>
              <a:gd name="connsiteX0" fmla="*/ 4708325 w 4708324"/>
              <a:gd name="connsiteY0" fmla="*/ 29432 h 541050"/>
              <a:gd name="connsiteX1" fmla="*/ 544299 w 4708324"/>
              <a:gd name="connsiteY1" fmla="*/ 33126 h 541050"/>
              <a:gd name="connsiteX2" fmla="*/ 47548 w 4708324"/>
              <a:gd name="connsiteY2" fmla="*/ 467184 h 541050"/>
              <a:gd name="connsiteX3" fmla="*/ 43424 w 4708324"/>
              <a:gd name="connsiteY3" fmla="*/ 541050 h 541050"/>
              <a:gd name="connsiteX0" fmla="*/ 4664902 w 4664902"/>
              <a:gd name="connsiteY0" fmla="*/ 0 h 511618"/>
              <a:gd name="connsiteX1" fmla="*/ 500876 w 4664902"/>
              <a:gd name="connsiteY1" fmla="*/ 3694 h 511618"/>
              <a:gd name="connsiteX2" fmla="*/ 4125 w 4664902"/>
              <a:gd name="connsiteY2" fmla="*/ 437752 h 511618"/>
              <a:gd name="connsiteX3" fmla="*/ 1 w 4664902"/>
              <a:gd name="connsiteY3" fmla="*/ 511618 h 511618"/>
            </a:gdLst>
            <a:ahLst/>
            <a:cxnLst>
              <a:cxn ang="0">
                <a:pos x="connsiteX0" y="connsiteY0"/>
              </a:cxn>
              <a:cxn ang="0">
                <a:pos x="connsiteX1" y="connsiteY1"/>
              </a:cxn>
              <a:cxn ang="0">
                <a:pos x="connsiteX2" y="connsiteY2"/>
              </a:cxn>
              <a:cxn ang="0">
                <a:pos x="connsiteX3" y="connsiteY3"/>
              </a:cxn>
            </a:cxnLst>
            <a:rect l="l" t="t" r="r" b="b"/>
            <a:pathLst>
              <a:path w="4664902" h="511618">
                <a:moveTo>
                  <a:pt x="4664902" y="0"/>
                </a:moveTo>
                <a:lnTo>
                  <a:pt x="500876" y="3694"/>
                </a:lnTo>
                <a:cubicBezTo>
                  <a:pt x="79988" y="4807"/>
                  <a:pt x="7909" y="328538"/>
                  <a:pt x="4125" y="437752"/>
                </a:cubicBezTo>
                <a:cubicBezTo>
                  <a:pt x="3062" y="479955"/>
                  <a:pt x="-4" y="478047"/>
                  <a:pt x="1" y="51161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Text">
            <a:extLst>
              <a:ext uri="{FF2B5EF4-FFF2-40B4-BE49-F238E27FC236}">
                <a16:creationId xmlns:a16="http://schemas.microsoft.com/office/drawing/2014/main" id="{B5E1610B-0978-481E-B162-E4007535687E}"/>
              </a:ext>
            </a:extLst>
          </p:cNvPr>
          <p:cNvSpPr>
            <a:spLocks noChangeArrowheads="1"/>
          </p:cNvSpPr>
          <p:nvPr/>
        </p:nvSpPr>
        <p:spPr bwMode="auto">
          <a:xfrm>
            <a:off x="115230" y="850035"/>
            <a:ext cx="12192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000" spc="-70" dirty="0">
                <a:solidFill>
                  <a:schemeClr val="bg1"/>
                </a:solidFill>
                <a:latin typeface="+mj-lt"/>
              </a:rPr>
              <a:t>The word </a:t>
            </a:r>
            <a:r>
              <a:rPr lang="en-US" altLang="en-US" sz="2000" i="1" spc="-70" dirty="0">
                <a:solidFill>
                  <a:srgbClr val="7EEEEE"/>
                </a:solidFill>
                <a:latin typeface="+mj-lt"/>
              </a:rPr>
              <a:t>from</a:t>
            </a:r>
            <a:r>
              <a:rPr lang="en-US" altLang="en-US" sz="2000" spc="-70" dirty="0">
                <a:solidFill>
                  <a:schemeClr val="bg1"/>
                </a:solidFill>
                <a:latin typeface="+mj-lt"/>
              </a:rPr>
              <a:t> is “ </a:t>
            </a:r>
            <a:r>
              <a:rPr lang="en-US" altLang="en-US" sz="2000" spc="-70" dirty="0" err="1">
                <a:solidFill>
                  <a:srgbClr val="7EEEEE"/>
                </a:solidFill>
                <a:latin typeface="+mj-lt"/>
              </a:rPr>
              <a:t>ek</a:t>
            </a:r>
            <a:r>
              <a:rPr lang="en-US" altLang="en-US" sz="2000" spc="-70" dirty="0">
                <a:solidFill>
                  <a:srgbClr val="7EEEEE"/>
                </a:solidFill>
                <a:latin typeface="+mj-lt"/>
              </a:rPr>
              <a:t> </a:t>
            </a:r>
            <a:r>
              <a:rPr lang="en-US" altLang="en-US" sz="2000" spc="-70" dirty="0">
                <a:solidFill>
                  <a:schemeClr val="bg1"/>
                </a:solidFill>
                <a:latin typeface="+mj-lt"/>
              </a:rPr>
              <a:t>” and means </a:t>
            </a:r>
            <a:r>
              <a:rPr lang="en-US" altLang="en-US" sz="2400" b="1" spc="-70" dirty="0">
                <a:solidFill>
                  <a:srgbClr val="7EEEEE"/>
                </a:solidFill>
                <a:effectLst>
                  <a:outerShdw blurRad="38100" dist="38100" dir="2700000" algn="tl">
                    <a:srgbClr val="000000">
                      <a:alpha val="43137"/>
                    </a:srgbClr>
                  </a:outerShdw>
                </a:effectLst>
                <a:latin typeface="+mj-lt"/>
              </a:rPr>
              <a:t>out of.</a:t>
            </a:r>
            <a:r>
              <a:rPr lang="en-US" altLang="en-US" sz="2000" b="1" spc="-70" dirty="0">
                <a:solidFill>
                  <a:srgbClr val="7EEEEE"/>
                </a:solidFill>
                <a:effectLst>
                  <a:outerShdw blurRad="38100" dist="38100" dir="2700000" algn="tl">
                    <a:srgbClr val="000000">
                      <a:alpha val="43137"/>
                    </a:srgbClr>
                  </a:outerShdw>
                </a:effectLst>
                <a:latin typeface="+mj-lt"/>
              </a:rPr>
              <a:t>           </a:t>
            </a:r>
            <a:r>
              <a:rPr lang="en-US" altLang="en-US" sz="2000" b="1" spc="-70" dirty="0">
                <a:solidFill>
                  <a:srgbClr val="7EEEEE"/>
                </a:solidFill>
                <a:latin typeface="+mj-lt"/>
              </a:rPr>
              <a:t> </a:t>
            </a:r>
            <a:r>
              <a:rPr lang="en-US" altLang="en-US" sz="2000" spc="-70" dirty="0">
                <a:solidFill>
                  <a:schemeClr val="bg1"/>
                </a:solidFill>
                <a:latin typeface="+mj-lt"/>
              </a:rPr>
              <a:t>The word </a:t>
            </a:r>
            <a:r>
              <a:rPr lang="en-US" altLang="en-US" sz="2000" i="1" spc="-70" dirty="0">
                <a:solidFill>
                  <a:srgbClr val="7EEEEE"/>
                </a:solidFill>
                <a:latin typeface="+mj-lt"/>
              </a:rPr>
              <a:t>world</a:t>
            </a:r>
            <a:r>
              <a:rPr lang="en-US" altLang="en-US" sz="2000" spc="-70" dirty="0">
                <a:solidFill>
                  <a:schemeClr val="bg1"/>
                </a:solidFill>
                <a:latin typeface="+mj-lt"/>
              </a:rPr>
              <a:t> means eon or </a:t>
            </a:r>
            <a:r>
              <a:rPr lang="en-US" altLang="en-US" sz="2400" spc="-70" dirty="0">
                <a:solidFill>
                  <a:srgbClr val="7EEEEE"/>
                </a:solidFill>
                <a:effectLst>
                  <a:outerShdw blurRad="38100" dist="38100" dir="2700000" algn="tl">
                    <a:srgbClr val="000000">
                      <a:alpha val="43137"/>
                    </a:srgbClr>
                  </a:outerShdw>
                </a:effectLst>
                <a:latin typeface="+mj-lt"/>
              </a:rPr>
              <a:t>age</a:t>
            </a:r>
            <a:r>
              <a:rPr lang="en-US" altLang="en-US" sz="2000" b="1" spc="-70" dirty="0">
                <a:solidFill>
                  <a:srgbClr val="7EEEEE"/>
                </a:solidFill>
                <a:effectLst>
                  <a:outerShdw blurRad="38100" dist="38100" dir="2700000" algn="tl">
                    <a:srgbClr val="000000">
                      <a:alpha val="43137"/>
                    </a:srgbClr>
                  </a:outerShdw>
                </a:effectLst>
                <a:latin typeface="+mj-lt"/>
              </a:rPr>
              <a:t>.</a:t>
            </a:r>
          </a:p>
          <a:p>
            <a:pPr algn="ctr"/>
            <a:r>
              <a:rPr lang="en-US" altLang="en-US" b="1" spc="-70" dirty="0">
                <a:solidFill>
                  <a:schemeClr val="bg1"/>
                </a:solidFill>
                <a:effectLst>
                  <a:outerShdw blurRad="38100" dist="38100" dir="2700000" algn="tl">
                    <a:srgbClr val="000000">
                      <a:alpha val="43137"/>
                    </a:srgbClr>
                  </a:outerShdw>
                </a:effectLst>
                <a:latin typeface="+mj-lt"/>
              </a:rPr>
              <a:t>The word evil here doesn’t just mean “bad”, it means </a:t>
            </a:r>
            <a:r>
              <a:rPr lang="en-US" altLang="en-US" b="1" spc="-70" dirty="0">
                <a:solidFill>
                  <a:srgbClr val="7EEEEE"/>
                </a:solidFill>
                <a:effectLst>
                  <a:outerShdw blurRad="38100" dist="38100" dir="2700000" algn="tl">
                    <a:srgbClr val="000000">
                      <a:alpha val="43137"/>
                    </a:srgbClr>
                  </a:outerShdw>
                </a:effectLst>
                <a:latin typeface="+mj-lt"/>
              </a:rPr>
              <a:t>perniciously</a:t>
            </a:r>
            <a:r>
              <a:rPr lang="en-US" altLang="en-US" b="1" spc="-70" dirty="0">
                <a:solidFill>
                  <a:schemeClr val="bg1"/>
                </a:solidFill>
                <a:effectLst>
                  <a:outerShdw blurRad="38100" dist="38100" dir="2700000" algn="tl">
                    <a:srgbClr val="000000">
                      <a:alpha val="43137"/>
                    </a:srgbClr>
                  </a:outerShdw>
                </a:effectLst>
                <a:latin typeface="+mj-lt"/>
              </a:rPr>
              <a:t> and </a:t>
            </a:r>
            <a:r>
              <a:rPr lang="en-US" altLang="en-US" b="1" spc="-70" dirty="0">
                <a:solidFill>
                  <a:srgbClr val="7EEEEE"/>
                </a:solidFill>
                <a:effectLst>
                  <a:outerShdw blurRad="38100" dist="38100" dir="2700000" algn="tl">
                    <a:srgbClr val="000000">
                      <a:alpha val="43137"/>
                    </a:srgbClr>
                  </a:outerShdw>
                </a:effectLst>
                <a:latin typeface="+mj-lt"/>
              </a:rPr>
              <a:t>aggressively</a:t>
            </a:r>
            <a:r>
              <a:rPr lang="en-US" altLang="en-US" b="1" spc="-70" dirty="0">
                <a:solidFill>
                  <a:schemeClr val="bg1"/>
                </a:solidFill>
                <a:effectLst>
                  <a:outerShdw blurRad="38100" dist="38100" dir="2700000" algn="tl">
                    <a:srgbClr val="000000">
                      <a:alpha val="43137"/>
                    </a:srgbClr>
                  </a:outerShdw>
                </a:effectLst>
                <a:latin typeface="+mj-lt"/>
              </a:rPr>
              <a:t> evil.</a:t>
            </a:r>
          </a:p>
          <a:p>
            <a:pPr algn="ctr"/>
            <a:r>
              <a:rPr lang="en-US" altLang="en-US" sz="1200" b="1" spc="-70" dirty="0">
                <a:solidFill>
                  <a:schemeClr val="bg1"/>
                </a:solidFill>
                <a:effectLst>
                  <a:outerShdw blurRad="38100" dist="38100" dir="2700000" algn="tl">
                    <a:srgbClr val="000000">
                      <a:alpha val="43137"/>
                    </a:srgbClr>
                  </a:outerShdw>
                </a:effectLst>
                <a:latin typeface="+mj-lt"/>
              </a:rPr>
              <a:t> </a:t>
            </a:r>
          </a:p>
          <a:p>
            <a:pPr algn="ctr"/>
            <a:r>
              <a:rPr lang="en-US" altLang="en-US" sz="4800" b="1" i="1" spc="-70" dirty="0">
                <a:solidFill>
                  <a:srgbClr val="FFFF00"/>
                </a:solidFill>
                <a:effectLst>
                  <a:outerShdw blurRad="38100" dist="38100" dir="2700000" algn="tl">
                    <a:srgbClr val="000000">
                      <a:alpha val="43137"/>
                    </a:srgbClr>
                  </a:outerShdw>
                </a:effectLst>
                <a:latin typeface="Gill Sans MT Condensed" panose="020B0506020104020203" pitchFamily="34" charset="0"/>
              </a:rPr>
              <a:t>SO, HERE’S THE DEAL :</a:t>
            </a:r>
          </a:p>
        </p:txBody>
      </p:sp>
      <p:pic>
        <p:nvPicPr>
          <p:cNvPr id="5" name="chalkboard">
            <a:extLst>
              <a:ext uri="{FF2B5EF4-FFF2-40B4-BE49-F238E27FC236}">
                <a16:creationId xmlns:a16="http://schemas.microsoft.com/office/drawing/2014/main" id="{14AFE72F-4688-4D72-A84E-85E3A3A564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456569" y="882085"/>
            <a:ext cx="454507" cy="311661"/>
          </a:xfrm>
          <a:prstGeom prst="rect">
            <a:avLst/>
          </a:prstGeom>
        </p:spPr>
      </p:pic>
    </p:spTree>
    <p:extLst>
      <p:ext uri="{BB962C8B-B14F-4D97-AF65-F5344CB8AC3E}">
        <p14:creationId xmlns:p14="http://schemas.microsoft.com/office/powerpoint/2010/main" val="114870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fade">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xEl>
                                              <p:pRg st="2" end="2"/>
                                            </p:txEl>
                                          </p:spTgt>
                                        </p:tgtEl>
                                        <p:attrNameLst>
                                          <p:attrName>style.visibility</p:attrName>
                                        </p:attrNameLst>
                                      </p:cBhvr>
                                      <p:to>
                                        <p:strVal val="visible"/>
                                      </p:to>
                                    </p:set>
                                    <p:animEffect transition="in" filter="fade">
                                      <p:cBhvr>
                                        <p:cTn id="12" dur="500"/>
                                        <p:tgtEl>
                                          <p:spTgt spid="4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xEl>
                                              <p:pRg st="4" end="4"/>
                                            </p:txEl>
                                          </p:spTgt>
                                        </p:tgtEl>
                                        <p:attrNameLst>
                                          <p:attrName>style.visibility</p:attrName>
                                        </p:attrNameLst>
                                      </p:cBhvr>
                                      <p:to>
                                        <p:strVal val="visible"/>
                                      </p:to>
                                    </p:set>
                                    <p:animEffect transition="in" filter="fade">
                                      <p:cBhvr>
                                        <p:cTn id="17" dur="500"/>
                                        <p:tgtEl>
                                          <p:spTgt spid="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p_Text">
            <a:extLst>
              <a:ext uri="{FF2B5EF4-FFF2-40B4-BE49-F238E27FC236}">
                <a16:creationId xmlns:a16="http://schemas.microsoft.com/office/drawing/2014/main" id="{B47EF59E-97A7-40E5-97A4-69299D9291E2}"/>
              </a:ext>
            </a:extLst>
          </p:cNvPr>
          <p:cNvSpPr>
            <a:spLocks noChangeArrowheads="1"/>
          </p:cNvSpPr>
          <p:nvPr/>
        </p:nvSpPr>
        <p:spPr bwMode="auto">
          <a:xfrm>
            <a:off x="418264" y="759600"/>
            <a:ext cx="329557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2800" b="1" dirty="0">
                <a:solidFill>
                  <a:schemeClr val="accent3">
                    <a:lumMod val="20000"/>
                    <a:lumOff val="80000"/>
                  </a:schemeClr>
                </a:solidFill>
                <a:latin typeface="Gill Sans MT Condensed" panose="020B0506020104020203" pitchFamily="34" charset="0"/>
              </a:rPr>
              <a:t>NOW, WE HAVE ONE MORE MATTER.</a:t>
            </a:r>
            <a:endParaRPr lang="en-US" altLang="en-US" sz="2800" dirty="0">
              <a:solidFill>
                <a:schemeClr val="tx1">
                  <a:lumMod val="75000"/>
                  <a:lumOff val="25000"/>
                </a:schemeClr>
              </a:solidFill>
              <a:latin typeface="Gill Sans MT Condensed" panose="020B0506020104020203" pitchFamily="34" charset="0"/>
            </a:endParaRPr>
          </a:p>
        </p:txBody>
      </p:sp>
      <p:cxnSp>
        <p:nvCxnSpPr>
          <p:cNvPr id="12" name="Straight Connector 11">
            <a:extLst>
              <a:ext uri="{FF2B5EF4-FFF2-40B4-BE49-F238E27FC236}">
                <a16:creationId xmlns:a16="http://schemas.microsoft.com/office/drawing/2014/main" id="{9D1FB891-59F6-47CF-9F0D-33D4D6CB38DD}"/>
              </a:ext>
            </a:extLst>
          </p:cNvPr>
          <p:cNvCxnSpPr>
            <a:cxnSpLocks/>
          </p:cNvCxnSpPr>
          <p:nvPr/>
        </p:nvCxnSpPr>
        <p:spPr>
          <a:xfrm>
            <a:off x="0" y="3280222"/>
            <a:ext cx="102584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Blur_text">
            <a:extLst>
              <a:ext uri="{FF2B5EF4-FFF2-40B4-BE49-F238E27FC236}">
                <a16:creationId xmlns:a16="http://schemas.microsoft.com/office/drawing/2014/main" id="{73FD8052-85DF-45DB-9855-892FE3208557}"/>
              </a:ext>
            </a:extLst>
          </p:cNvPr>
          <p:cNvSpPr>
            <a:spLocks noChangeArrowheads="1"/>
          </p:cNvSpPr>
          <p:nvPr/>
        </p:nvSpPr>
        <p:spPr bwMode="auto">
          <a:xfrm>
            <a:off x="7842094" y="1727392"/>
            <a:ext cx="323596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9000" b="1" dirty="0">
                <a:solidFill>
                  <a:schemeClr val="accent2">
                    <a:lumMod val="40000"/>
                    <a:lumOff val="60000"/>
                    <a:alpha val="8000"/>
                  </a:schemeClr>
                </a:solidFill>
                <a:effectLst>
                  <a:glow rad="101600">
                    <a:schemeClr val="accent2">
                      <a:lumMod val="60000"/>
                      <a:lumOff val="40000"/>
                      <a:alpha val="20000"/>
                    </a:schemeClr>
                  </a:glow>
                </a:effectLst>
                <a:latin typeface="Gill Sans MT Condensed" panose="020B0506020104020203" pitchFamily="34" charset="0"/>
              </a:rPr>
              <a:t>POINT:</a:t>
            </a:r>
            <a:endParaRPr lang="en-US" altLang="en-US" dirty="0">
              <a:solidFill>
                <a:schemeClr val="accent2">
                  <a:lumMod val="40000"/>
                  <a:lumOff val="60000"/>
                  <a:alpha val="8000"/>
                </a:schemeClr>
              </a:solidFill>
              <a:effectLst>
                <a:glow rad="101600">
                  <a:schemeClr val="accent2">
                    <a:lumMod val="60000"/>
                    <a:lumOff val="40000"/>
                    <a:alpha val="20000"/>
                  </a:schemeClr>
                </a:glow>
              </a:effectLst>
              <a:latin typeface="Impact" panose="020B0806030902050204" pitchFamily="34" charset="0"/>
            </a:endParaRPr>
          </a:p>
        </p:txBody>
      </p:sp>
      <p:sp>
        <p:nvSpPr>
          <p:cNvPr id="15" name="Title Text">
            <a:extLst>
              <a:ext uri="{FF2B5EF4-FFF2-40B4-BE49-F238E27FC236}">
                <a16:creationId xmlns:a16="http://schemas.microsoft.com/office/drawing/2014/main" id="{0DA72C59-D657-492B-8178-1B60804F7230}"/>
              </a:ext>
            </a:extLst>
          </p:cNvPr>
          <p:cNvSpPr>
            <a:spLocks noChangeArrowheads="1"/>
          </p:cNvSpPr>
          <p:nvPr/>
        </p:nvSpPr>
        <p:spPr bwMode="auto">
          <a:xfrm>
            <a:off x="4513216" y="1773030"/>
            <a:ext cx="7678784"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9000" b="1" dirty="0">
                <a:solidFill>
                  <a:schemeClr val="bg1"/>
                </a:solidFill>
                <a:latin typeface="Gill Sans MT Condensed" panose="020B0506020104020203" pitchFamily="34" charset="0"/>
              </a:rPr>
              <a:t>Focus</a:t>
            </a:r>
            <a:r>
              <a:rPr lang="en-US" altLang="en-US" sz="9000" b="1" dirty="0">
                <a:solidFill>
                  <a:schemeClr val="tx1">
                    <a:lumMod val="75000"/>
                    <a:lumOff val="25000"/>
                  </a:schemeClr>
                </a:solidFill>
                <a:latin typeface="Gill Sans MT Condensed" panose="020B0506020104020203" pitchFamily="34" charset="0"/>
              </a:rPr>
              <a:t> </a:t>
            </a:r>
            <a:r>
              <a:rPr lang="en-US" altLang="en-US" sz="9000" b="1" dirty="0">
                <a:solidFill>
                  <a:schemeClr val="accent2">
                    <a:lumMod val="40000"/>
                    <a:lumOff val="60000"/>
                  </a:schemeClr>
                </a:solidFill>
                <a:latin typeface="Gill Sans MT Condensed" panose="020B0506020104020203" pitchFamily="34" charset="0"/>
              </a:rPr>
              <a:t>POINT:  </a:t>
            </a:r>
          </a:p>
          <a:p>
            <a:pPr lvl="0" algn="ctr"/>
            <a:r>
              <a:rPr lang="en-US" altLang="en-US" sz="9000" b="1" dirty="0">
                <a:solidFill>
                  <a:srgbClr val="FFFFFF"/>
                </a:solidFill>
                <a:latin typeface="Gill Sans MT Condensed" panose="020B0506020104020203" pitchFamily="34" charset="0"/>
              </a:rPr>
              <a:t>The Gospel</a:t>
            </a:r>
            <a:endParaRPr lang="en-US" altLang="en-US" dirty="0">
              <a:solidFill>
                <a:srgbClr val="FFFFFF"/>
              </a:solidFill>
              <a:latin typeface="Impact" panose="020B0806030902050204" pitchFamily="34" charset="0"/>
            </a:endParaRPr>
          </a:p>
        </p:txBody>
      </p:sp>
      <p:pic>
        <p:nvPicPr>
          <p:cNvPr id="20" name="hat">
            <a:extLst>
              <a:ext uri="{FF2B5EF4-FFF2-40B4-BE49-F238E27FC236}">
                <a16:creationId xmlns:a16="http://schemas.microsoft.com/office/drawing/2014/main" id="{FA8E9411-2E52-4A6D-B549-A580EDA8386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41162" y="1675623"/>
            <a:ext cx="709024" cy="486188"/>
          </a:xfrm>
          <a:prstGeom prst="rect">
            <a:avLst/>
          </a:prstGeom>
        </p:spPr>
      </p:pic>
      <p:sp>
        <p:nvSpPr>
          <p:cNvPr id="21" name="Textbox">
            <a:extLst>
              <a:ext uri="{FF2B5EF4-FFF2-40B4-BE49-F238E27FC236}">
                <a16:creationId xmlns:a16="http://schemas.microsoft.com/office/drawing/2014/main" id="{5F20A7FD-01DF-42F9-8E12-2C2DCA33A835}"/>
              </a:ext>
            </a:extLst>
          </p:cNvPr>
          <p:cNvSpPr txBox="1"/>
          <p:nvPr/>
        </p:nvSpPr>
        <p:spPr>
          <a:xfrm>
            <a:off x="3879003" y="0"/>
            <a:ext cx="4433994" cy="537391"/>
          </a:xfrm>
          <a:prstGeom prst="rect">
            <a:avLst/>
          </a:prstGeom>
          <a:noFill/>
        </p:spPr>
        <p:txBody>
          <a:bodyPr wrap="square" rtlCol="0">
            <a:spAutoFit/>
          </a:bodyPr>
          <a:lstStyle/>
          <a:p>
            <a:pPr algn="ctr">
              <a:lnSpc>
                <a:spcPct val="150000"/>
              </a:lnSpc>
            </a:pPr>
            <a:r>
              <a:rPr lang="en-US" sz="2200" b="1" dirty="0">
                <a:solidFill>
                  <a:schemeClr val="bg1"/>
                </a:solidFill>
              </a:rPr>
              <a:t>Galatians 1:6,7</a:t>
            </a:r>
          </a:p>
        </p:txBody>
      </p:sp>
    </p:spTree>
    <p:extLst>
      <p:ext uri="{BB962C8B-B14F-4D97-AF65-F5344CB8AC3E}">
        <p14:creationId xmlns:p14="http://schemas.microsoft.com/office/powerpoint/2010/main" val="286073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00"/>
                                        <p:tgtEl>
                                          <p:spTgt spid="12"/>
                                        </p:tgtEl>
                                      </p:cBhvr>
                                    </p:animEffect>
                                  </p:childTnLst>
                                </p:cTn>
                              </p:par>
                              <p:par>
                                <p:cTn id="8" presetID="42" presetClass="entr" presetSubtype="0" fill="hold" grpId="0" nodeType="withEffect">
                                  <p:stCondLst>
                                    <p:cond delay="11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800"/>
                                        <p:tgtEl>
                                          <p:spTgt spid="11"/>
                                        </p:tgtEl>
                                      </p:cBhvr>
                                    </p:animEffect>
                                    <p:anim calcmode="lin" valueType="num">
                                      <p:cBhvr>
                                        <p:cTn id="11" dur="800" fill="hold"/>
                                        <p:tgtEl>
                                          <p:spTgt spid="11"/>
                                        </p:tgtEl>
                                        <p:attrNameLst>
                                          <p:attrName>ppt_x</p:attrName>
                                        </p:attrNameLst>
                                      </p:cBhvr>
                                      <p:tavLst>
                                        <p:tav tm="0">
                                          <p:val>
                                            <p:strVal val="#ppt_x"/>
                                          </p:val>
                                        </p:tav>
                                        <p:tav tm="100000">
                                          <p:val>
                                            <p:strVal val="#ppt_x"/>
                                          </p:val>
                                        </p:tav>
                                      </p:tavLst>
                                    </p:anim>
                                    <p:anim calcmode="lin" valueType="num">
                                      <p:cBhvr>
                                        <p:cTn id="12" dur="800" fill="hold"/>
                                        <p:tgtEl>
                                          <p:spTgt spid="11"/>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150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900"/>
                                        <p:tgtEl>
                                          <p:spTgt spid="15"/>
                                        </p:tgtEl>
                                      </p:cBhvr>
                                    </p:animEffect>
                                  </p:childTnLst>
                                </p:cTn>
                              </p:par>
                              <p:par>
                                <p:cTn id="16" presetID="10" presetClass="entr" presetSubtype="0" fill="hold" nodeType="withEffect">
                                  <p:stCondLst>
                                    <p:cond delay="25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600"/>
                                        <p:tgtEl>
                                          <p:spTgt spid="20"/>
                                        </p:tgtEl>
                                      </p:cBhvr>
                                    </p:animEffect>
                                  </p:childTnLst>
                                </p:cTn>
                              </p:par>
                              <p:par>
                                <p:cTn id="19" presetID="10" presetClass="entr" presetSubtype="0" fill="hold" grpId="0" nodeType="withEffect">
                                  <p:stCondLst>
                                    <p:cond delay="30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Speech Bubble: Rectangle 11" hidden="1"/>
          <p:cNvSpPr/>
          <p:nvPr/>
        </p:nvSpPr>
        <p:spPr>
          <a:xfrm>
            <a:off x="7231822" y="1455664"/>
            <a:ext cx="2305878" cy="1443789"/>
          </a:xfrm>
          <a:prstGeom prst="wedgeRectCallout">
            <a:avLst>
              <a:gd name="adj1" fmla="val 1852"/>
              <a:gd name="adj2" fmla="val 82794"/>
            </a:avLst>
          </a:prstGeom>
          <a:solidFill>
            <a:schemeClr val="accent4">
              <a:alpha val="50000"/>
            </a:schemeClr>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1200" dirty="0"/>
              <a:t>Click any of the text to change out for your own. Some reformatting and stretching may be necessary in order to fill the gaps.</a:t>
            </a:r>
          </a:p>
        </p:txBody>
      </p:sp>
      <p:sp>
        <p:nvSpPr>
          <p:cNvPr id="13" name="Textbox">
            <a:extLst>
              <a:ext uri="{FF2B5EF4-FFF2-40B4-BE49-F238E27FC236}">
                <a16:creationId xmlns:a16="http://schemas.microsoft.com/office/drawing/2014/main" id="{D9021BD4-78F0-43BA-B55D-4622F22B76D1}"/>
              </a:ext>
            </a:extLst>
          </p:cNvPr>
          <p:cNvSpPr txBox="1"/>
          <p:nvPr/>
        </p:nvSpPr>
        <p:spPr>
          <a:xfrm>
            <a:off x="1984248" y="261852"/>
            <a:ext cx="8531352" cy="1420325"/>
          </a:xfrm>
          <a:prstGeom prst="rect">
            <a:avLst/>
          </a:prstGeom>
          <a:noFill/>
        </p:spPr>
        <p:txBody>
          <a:bodyPr wrap="square" rtlCol="0">
            <a:spAutoFit/>
          </a:bodyPr>
          <a:lstStyle/>
          <a:p>
            <a:pPr>
              <a:lnSpc>
                <a:spcPct val="150000"/>
              </a:lnSpc>
            </a:pPr>
            <a:r>
              <a:rPr lang="en-US" sz="2000" dirty="0">
                <a:solidFill>
                  <a:schemeClr val="bg1"/>
                </a:solidFill>
              </a:rPr>
              <a:t> I marvel that ye are so soon removed from him that called you into the grace of Christ unto </a:t>
            </a:r>
            <a:r>
              <a:rPr lang="en-US" sz="2000" dirty="0">
                <a:solidFill>
                  <a:srgbClr val="FFEBB0"/>
                </a:solidFill>
              </a:rPr>
              <a:t>another</a:t>
            </a:r>
            <a:r>
              <a:rPr lang="en-US" sz="2000" dirty="0">
                <a:solidFill>
                  <a:schemeClr val="bg1"/>
                </a:solidFill>
              </a:rPr>
              <a:t> gospel: Which is </a:t>
            </a:r>
            <a:r>
              <a:rPr lang="en-US" sz="2000" dirty="0">
                <a:solidFill>
                  <a:srgbClr val="FFEBB0"/>
                </a:solidFill>
              </a:rPr>
              <a:t>not another</a:t>
            </a:r>
            <a:r>
              <a:rPr lang="en-US" sz="2000" dirty="0">
                <a:solidFill>
                  <a:schemeClr val="bg1"/>
                </a:solidFill>
              </a:rPr>
              <a:t>; but there be some that trouble you, and would pervert the gospel of Christ.  </a:t>
            </a:r>
            <a:r>
              <a:rPr lang="en-US" sz="1600" dirty="0">
                <a:solidFill>
                  <a:schemeClr val="bg1"/>
                </a:solidFill>
              </a:rPr>
              <a:t>Gal. 4:6,7</a:t>
            </a:r>
            <a:endParaRPr lang="en-US" sz="2000" dirty="0">
              <a:solidFill>
                <a:schemeClr val="bg1"/>
              </a:solidFill>
            </a:endParaRPr>
          </a:p>
        </p:txBody>
      </p:sp>
      <p:grpSp>
        <p:nvGrpSpPr>
          <p:cNvPr id="2" name="Group 1">
            <a:extLst>
              <a:ext uri="{FF2B5EF4-FFF2-40B4-BE49-F238E27FC236}">
                <a16:creationId xmlns:a16="http://schemas.microsoft.com/office/drawing/2014/main" id="{F2734C0D-5234-4CB9-BD85-5EB410F02271}"/>
              </a:ext>
            </a:extLst>
          </p:cNvPr>
          <p:cNvGrpSpPr/>
          <p:nvPr/>
        </p:nvGrpSpPr>
        <p:grpSpPr>
          <a:xfrm>
            <a:off x="2321965" y="2020281"/>
            <a:ext cx="7264223" cy="3070526"/>
            <a:chOff x="2321965" y="2020281"/>
            <a:chExt cx="7264223" cy="3070526"/>
          </a:xfrm>
        </p:grpSpPr>
        <p:sp>
          <p:nvSpPr>
            <p:cNvPr id="16" name="Freeform: Shape 15">
              <a:extLst>
                <a:ext uri="{FF2B5EF4-FFF2-40B4-BE49-F238E27FC236}">
                  <a16:creationId xmlns:a16="http://schemas.microsoft.com/office/drawing/2014/main" id="{9C9738FC-C1FD-4D23-B904-3C8020530295}"/>
                </a:ext>
              </a:extLst>
            </p:cNvPr>
            <p:cNvSpPr/>
            <p:nvPr/>
          </p:nvSpPr>
          <p:spPr>
            <a:xfrm>
              <a:off x="2323470" y="2020281"/>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B0320F-5716-4586-B185-463845151726}"/>
                </a:ext>
              </a:extLst>
            </p:cNvPr>
            <p:cNvSpPr/>
            <p:nvPr/>
          </p:nvSpPr>
          <p:spPr>
            <a:xfrm flipH="1">
              <a:off x="5893157" y="2020281"/>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F6CF353-33B5-4291-A4CB-AFDE828AB002}"/>
                </a:ext>
              </a:extLst>
            </p:cNvPr>
            <p:cNvSpPr/>
            <p:nvPr/>
          </p:nvSpPr>
          <p:spPr>
            <a:xfrm flipV="1">
              <a:off x="2321965" y="4600742"/>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59B6438-0020-4F4A-9AFE-3CED8C0CBFBD}"/>
                </a:ext>
              </a:extLst>
            </p:cNvPr>
            <p:cNvSpPr/>
            <p:nvPr/>
          </p:nvSpPr>
          <p:spPr>
            <a:xfrm flipH="1" flipV="1">
              <a:off x="5893156" y="4602410"/>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Text">
              <a:extLst>
                <a:ext uri="{FF2B5EF4-FFF2-40B4-BE49-F238E27FC236}">
                  <a16:creationId xmlns:a16="http://schemas.microsoft.com/office/drawing/2014/main" id="{FA2A5BFE-8421-42F2-8A04-AD9572DB98D5}"/>
                </a:ext>
              </a:extLst>
            </p:cNvPr>
            <p:cNvSpPr>
              <a:spLocks noChangeArrowheads="1"/>
            </p:cNvSpPr>
            <p:nvPr/>
          </p:nvSpPr>
          <p:spPr bwMode="auto">
            <a:xfrm>
              <a:off x="2387477" y="2179126"/>
              <a:ext cx="7198711" cy="2769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dirty="0">
                  <a:solidFill>
                    <a:schemeClr val="accent2">
                      <a:lumMod val="20000"/>
                      <a:lumOff val="80000"/>
                    </a:schemeClr>
                  </a:solidFill>
                  <a:latin typeface="Gill Sans MT Condensed" panose="020B0506020104020203" pitchFamily="34" charset="0"/>
                </a:rPr>
                <a:t>When have we actually removed ourselves unto   </a:t>
              </a:r>
              <a:r>
                <a:rPr lang="en-US" altLang="en-US" sz="6000" b="1" dirty="0">
                  <a:solidFill>
                    <a:schemeClr val="accent3">
                      <a:lumMod val="60000"/>
                      <a:lumOff val="40000"/>
                    </a:schemeClr>
                  </a:solidFill>
                  <a:latin typeface="Gill Sans MT Condensed" panose="020B0506020104020203" pitchFamily="34" charset="0"/>
                </a:rPr>
                <a:t>“another gospel?”</a:t>
              </a:r>
              <a:endParaRPr lang="en-US" altLang="en-US" sz="6000" dirty="0">
                <a:solidFill>
                  <a:schemeClr val="tx1">
                    <a:lumMod val="75000"/>
                    <a:lumOff val="25000"/>
                  </a:schemeClr>
                </a:solidFill>
                <a:latin typeface="Impact" panose="020B0806030902050204" pitchFamily="34" charset="0"/>
              </a:endParaRPr>
            </a:p>
          </p:txBody>
        </p:sp>
      </p:grpSp>
      <p:sp>
        <p:nvSpPr>
          <p:cNvPr id="9" name="Rectangle 8">
            <a:extLst>
              <a:ext uri="{FF2B5EF4-FFF2-40B4-BE49-F238E27FC236}">
                <a16:creationId xmlns:a16="http://schemas.microsoft.com/office/drawing/2014/main" id="{2D3D1AC8-E13F-4A51-A091-2A32F0B6EF1E}"/>
              </a:ext>
            </a:extLst>
          </p:cNvPr>
          <p:cNvSpPr/>
          <p:nvPr/>
        </p:nvSpPr>
        <p:spPr>
          <a:xfrm>
            <a:off x="308684" y="5623607"/>
            <a:ext cx="4350870" cy="1077218"/>
          </a:xfrm>
          <a:prstGeom prst="rect">
            <a:avLst/>
          </a:prstGeom>
          <a:noFill/>
        </p:spPr>
        <p:txBody>
          <a:bodyPr wrap="none" lIns="91440" tIns="45720" rIns="91440" bIns="45720">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Question # 4 </a:t>
            </a:r>
          </a:p>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 Class Discussion</a:t>
            </a:r>
          </a:p>
        </p:txBody>
      </p:sp>
    </p:spTree>
    <p:extLst>
      <p:ext uri="{BB962C8B-B14F-4D97-AF65-F5344CB8AC3E}">
        <p14:creationId xmlns:p14="http://schemas.microsoft.com/office/powerpoint/2010/main" val="4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wd">
                                    <p:tmAbs val="10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6696"/>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4331970" y="-6696"/>
            <a:ext cx="786003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762500" y="202131"/>
            <a:ext cx="6969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Inconvenient</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FACT # 1</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594306" y="1394595"/>
            <a:ext cx="7319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4594306" y="938250"/>
            <a:ext cx="73199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spc="60" dirty="0">
                <a:solidFill>
                  <a:schemeClr val="accent3">
                    <a:lumMod val="20000"/>
                    <a:lumOff val="80000"/>
                  </a:schemeClr>
                </a:solidFill>
                <a:latin typeface="Gill Sans MT Condensed" panose="020B0506020104020203" pitchFamily="34" charset="0"/>
              </a:rPr>
              <a:t>THE GOSPEL MESSAGE </a:t>
            </a:r>
            <a:r>
              <a:rPr lang="en-US" altLang="en-US" sz="3000" b="1" spc="60" dirty="0">
                <a:solidFill>
                  <a:schemeClr val="accent3">
                    <a:lumMod val="20000"/>
                    <a:lumOff val="80000"/>
                  </a:schemeClr>
                </a:solidFill>
                <a:effectLst>
                  <a:outerShdw blurRad="38100" dist="38100" dir="2700000" algn="tl">
                    <a:srgbClr val="000000">
                      <a:alpha val="43137"/>
                    </a:srgbClr>
                  </a:outerShdw>
                </a:effectLst>
                <a:latin typeface="Gill Sans MT Condensed" panose="020B0506020104020203" pitchFamily="34" charset="0"/>
              </a:rPr>
              <a:t>CAN</a:t>
            </a:r>
            <a:r>
              <a:rPr lang="en-US" altLang="en-US" sz="3000" b="1" spc="60" dirty="0">
                <a:solidFill>
                  <a:schemeClr val="accent3">
                    <a:lumMod val="20000"/>
                    <a:lumOff val="80000"/>
                  </a:schemeClr>
                </a:solidFill>
                <a:latin typeface="Gill Sans MT Condensed" panose="020B0506020104020203" pitchFamily="34" charset="0"/>
              </a:rPr>
              <a:t> BE PERVERTED!</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613356" y="1615603"/>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3" y="1615603"/>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613356" y="5818612"/>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2" y="5818612"/>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434564"/>
            <a:ext cx="2138235" cy="1326975"/>
          </a:xfrm>
          <a:prstGeom prst="rect">
            <a:avLst/>
          </a:prstGeom>
        </p:spPr>
      </p:pic>
      <p:pic>
        <p:nvPicPr>
          <p:cNvPr id="3" name="Picture 2">
            <a:extLst>
              <a:ext uri="{FF2B5EF4-FFF2-40B4-BE49-F238E27FC236}">
                <a16:creationId xmlns:a16="http://schemas.microsoft.com/office/drawing/2014/main" id="{1615B12E-A2D1-48A9-AB66-D7929D1E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169" y="5630691"/>
            <a:ext cx="874151" cy="834673"/>
          </a:xfrm>
          <a:prstGeom prst="rect">
            <a:avLst/>
          </a:prstGeom>
        </p:spPr>
      </p:pic>
      <p:sp>
        <p:nvSpPr>
          <p:cNvPr id="4" name="TextBox 3">
            <a:extLst>
              <a:ext uri="{FF2B5EF4-FFF2-40B4-BE49-F238E27FC236}">
                <a16:creationId xmlns:a16="http://schemas.microsoft.com/office/drawing/2014/main" id="{8A4B0712-4ED6-4238-A56D-D06C570923BC}"/>
              </a:ext>
            </a:extLst>
          </p:cNvPr>
          <p:cNvSpPr txBox="1"/>
          <p:nvPr/>
        </p:nvSpPr>
        <p:spPr>
          <a:xfrm>
            <a:off x="305594" y="411341"/>
            <a:ext cx="3572106" cy="4524315"/>
          </a:xfrm>
          <a:prstGeom prst="rect">
            <a:avLst/>
          </a:prstGeom>
          <a:noFill/>
        </p:spPr>
        <p:txBody>
          <a:bodyPr wrap="square" rtlCol="0">
            <a:spAutoFit/>
          </a:bodyPr>
          <a:lstStyle/>
          <a:p>
            <a:r>
              <a:rPr lang="en-US" dirty="0">
                <a:solidFill>
                  <a:schemeClr val="bg1"/>
                </a:solidFill>
              </a:rPr>
              <a:t>Paul has already made the true gospel clear to these Galatians in his opening statements.</a:t>
            </a:r>
          </a:p>
          <a:p>
            <a:pPr marL="285750" indent="-285750">
              <a:buFont typeface="Wingdings" panose="05000000000000000000" pitchFamily="2" charset="2"/>
              <a:buChar char="q"/>
            </a:pPr>
            <a:endParaRPr lang="en-US" dirty="0">
              <a:solidFill>
                <a:schemeClr val="bg1"/>
              </a:solidFill>
            </a:endParaRPr>
          </a:p>
          <a:p>
            <a:pPr marL="285750" indent="-285750">
              <a:buFont typeface="Wingdings" panose="05000000000000000000" pitchFamily="2" charset="2"/>
              <a:buChar char="q"/>
            </a:pPr>
            <a:r>
              <a:rPr lang="en-US" dirty="0">
                <a:solidFill>
                  <a:schemeClr val="bg1"/>
                </a:solidFill>
              </a:rPr>
              <a:t>He has already spoken of Jesus Christ, His resurrection and His substitutionary sacrifice.</a:t>
            </a:r>
          </a:p>
          <a:p>
            <a:pPr marL="285750" indent="-285750">
              <a:buFont typeface="Wingdings" panose="05000000000000000000" pitchFamily="2" charset="2"/>
              <a:buChar char="q"/>
            </a:pPr>
            <a:endParaRPr lang="en-US" dirty="0">
              <a:solidFill>
                <a:schemeClr val="bg1"/>
              </a:solidFill>
            </a:endParaRPr>
          </a:p>
          <a:p>
            <a:pPr marL="285750" indent="-285750">
              <a:buFont typeface="Wingdings" panose="05000000000000000000" pitchFamily="2" charset="2"/>
              <a:buChar char="q"/>
            </a:pPr>
            <a:r>
              <a:rPr lang="en-US" dirty="0">
                <a:solidFill>
                  <a:schemeClr val="bg1"/>
                </a:solidFill>
              </a:rPr>
              <a:t>He has already told us that the Father purposed all of this.</a:t>
            </a:r>
          </a:p>
          <a:p>
            <a:pPr marL="285750" indent="-285750">
              <a:buFont typeface="Wingdings" panose="05000000000000000000" pitchFamily="2" charset="2"/>
              <a:buChar char="q"/>
            </a:pPr>
            <a:endParaRPr lang="en-US" dirty="0">
              <a:solidFill>
                <a:schemeClr val="bg1"/>
              </a:solidFill>
            </a:endParaRPr>
          </a:p>
          <a:p>
            <a:pPr marL="285750" indent="-285750">
              <a:buFont typeface="Wingdings" panose="05000000000000000000" pitchFamily="2" charset="2"/>
              <a:buChar char="q"/>
            </a:pPr>
            <a:r>
              <a:rPr lang="en-US" dirty="0">
                <a:solidFill>
                  <a:schemeClr val="bg1"/>
                </a:solidFill>
              </a:rPr>
              <a:t>The </a:t>
            </a:r>
            <a:r>
              <a:rPr lang="en-US" dirty="0">
                <a:solidFill>
                  <a:srgbClr val="FFCC3A"/>
                </a:solidFill>
              </a:rPr>
              <a:t>FACTS</a:t>
            </a:r>
            <a:r>
              <a:rPr lang="en-US" dirty="0">
                <a:solidFill>
                  <a:schemeClr val="bg1"/>
                </a:solidFill>
              </a:rPr>
              <a:t> of the Gospel as we know it and confess it today were </a:t>
            </a:r>
            <a:r>
              <a:rPr lang="en-US" i="1" dirty="0">
                <a:solidFill>
                  <a:schemeClr val="bg1"/>
                </a:solidFill>
              </a:rPr>
              <a:t>not in question among the Galatians</a:t>
            </a:r>
            <a:r>
              <a:rPr lang="en-US" dirty="0">
                <a:solidFill>
                  <a:schemeClr val="bg1"/>
                </a:solidFill>
              </a:rPr>
              <a:t>.</a:t>
            </a:r>
          </a:p>
        </p:txBody>
      </p:sp>
      <p:sp>
        <p:nvSpPr>
          <p:cNvPr id="16" name="Textbox">
            <a:extLst>
              <a:ext uri="{FF2B5EF4-FFF2-40B4-BE49-F238E27FC236}">
                <a16:creationId xmlns:a16="http://schemas.microsoft.com/office/drawing/2014/main" id="{0BDFDD81-D481-40C7-9373-BE47C91BC0CF}"/>
              </a:ext>
            </a:extLst>
          </p:cNvPr>
          <p:cNvSpPr txBox="1"/>
          <p:nvPr/>
        </p:nvSpPr>
        <p:spPr>
          <a:xfrm>
            <a:off x="4695685" y="5129397"/>
            <a:ext cx="7058548" cy="912494"/>
          </a:xfrm>
          <a:prstGeom prst="rect">
            <a:avLst/>
          </a:prstGeom>
          <a:noFill/>
        </p:spPr>
        <p:txBody>
          <a:bodyPr wrap="square" rtlCol="0">
            <a:spAutoFit/>
          </a:bodyPr>
          <a:lstStyle/>
          <a:p>
            <a:pPr algn="ctr">
              <a:lnSpc>
                <a:spcPct val="150000"/>
              </a:lnSpc>
            </a:pPr>
            <a:r>
              <a:rPr lang="en-US" b="1" dirty="0">
                <a:solidFill>
                  <a:schemeClr val="bg1"/>
                </a:solidFill>
                <a:effectLst>
                  <a:outerShdw blurRad="38100" dist="38100" dir="2700000" algn="tl">
                    <a:srgbClr val="000000">
                      <a:alpha val="43137"/>
                    </a:srgbClr>
                  </a:outerShdw>
                </a:effectLst>
              </a:rPr>
              <a:t>This may be another gospel, but it is not the same kind!</a:t>
            </a:r>
          </a:p>
          <a:p>
            <a:pPr algn="ctr">
              <a:lnSpc>
                <a:spcPct val="150000"/>
              </a:lnSpc>
            </a:pPr>
            <a:r>
              <a:rPr lang="en-US" b="1" dirty="0">
                <a:solidFill>
                  <a:schemeClr val="bg1"/>
                </a:solidFill>
                <a:effectLst>
                  <a:outerShdw blurRad="38100" dist="38100" dir="2700000" algn="tl">
                    <a:srgbClr val="000000">
                      <a:alpha val="43137"/>
                    </a:srgbClr>
                  </a:outerShdw>
                </a:effectLst>
              </a:rPr>
              <a:t>Folks! If it is a different kind of gospel it is not </a:t>
            </a:r>
            <a:r>
              <a:rPr lang="en-US" sz="2000" b="1" dirty="0">
                <a:solidFill>
                  <a:schemeClr val="bg1"/>
                </a:solidFill>
                <a:effectLst>
                  <a:outerShdw blurRad="38100" dist="38100" dir="2700000" algn="tl">
                    <a:srgbClr val="000000">
                      <a:alpha val="43137"/>
                    </a:srgbClr>
                  </a:outerShdw>
                </a:effectLst>
              </a:rPr>
              <a:t>the</a:t>
            </a:r>
            <a:r>
              <a:rPr lang="en-US" b="1" dirty="0">
                <a:solidFill>
                  <a:schemeClr val="bg1"/>
                </a:solidFill>
                <a:effectLst>
                  <a:outerShdw blurRad="38100" dist="38100" dir="2700000" algn="tl">
                    <a:srgbClr val="000000">
                      <a:alpha val="43137"/>
                    </a:srgbClr>
                  </a:outerShdw>
                </a:effectLst>
              </a:rPr>
              <a:t> true gospel!</a:t>
            </a:r>
          </a:p>
        </p:txBody>
      </p:sp>
      <p:grpSp>
        <p:nvGrpSpPr>
          <p:cNvPr id="7" name="Group 6">
            <a:extLst>
              <a:ext uri="{FF2B5EF4-FFF2-40B4-BE49-F238E27FC236}">
                <a16:creationId xmlns:a16="http://schemas.microsoft.com/office/drawing/2014/main" id="{AC0F22DA-06BC-4708-B806-F2EB0C09C2C9}"/>
              </a:ext>
            </a:extLst>
          </p:cNvPr>
          <p:cNvGrpSpPr/>
          <p:nvPr/>
        </p:nvGrpSpPr>
        <p:grpSpPr>
          <a:xfrm>
            <a:off x="4779518" y="1887568"/>
            <a:ext cx="6868190" cy="1327992"/>
            <a:chOff x="4779518" y="1887568"/>
            <a:chExt cx="6868190" cy="1327992"/>
          </a:xfrm>
        </p:grpSpPr>
        <p:sp>
          <p:nvSpPr>
            <p:cNvPr id="29" name="Textbox">
              <a:extLst>
                <a:ext uri="{FF2B5EF4-FFF2-40B4-BE49-F238E27FC236}">
                  <a16:creationId xmlns:a16="http://schemas.microsoft.com/office/drawing/2014/main" id="{4EE0CC59-2FAB-4A16-9ACB-AB03458485F0}"/>
                </a:ext>
              </a:extLst>
            </p:cNvPr>
            <p:cNvSpPr txBox="1"/>
            <p:nvPr/>
          </p:nvSpPr>
          <p:spPr>
            <a:xfrm>
              <a:off x="4779518" y="1887568"/>
              <a:ext cx="4344679" cy="1327992"/>
            </a:xfrm>
            <a:prstGeom prst="rect">
              <a:avLst/>
            </a:prstGeom>
            <a:noFill/>
          </p:spPr>
          <p:txBody>
            <a:bodyPr wrap="square" rtlCol="0">
              <a:spAutoFit/>
            </a:bodyPr>
            <a:lstStyle/>
            <a:p>
              <a:pPr algn="r">
                <a:lnSpc>
                  <a:spcPct val="150000"/>
                </a:lnSpc>
              </a:pPr>
              <a:r>
                <a:rPr lang="en-US" dirty="0">
                  <a:solidFill>
                    <a:schemeClr val="bg1"/>
                  </a:solidFill>
                </a:rPr>
                <a:t>6. I marvel that ye are so soon removed from him that called you into the grace of Christ unto </a:t>
              </a:r>
              <a:r>
                <a:rPr lang="en-US" sz="2000" b="1" dirty="0">
                  <a:solidFill>
                    <a:srgbClr val="FFFF00"/>
                  </a:solidFill>
                  <a:effectLst>
                    <a:outerShdw blurRad="38100" dist="38100" dir="2700000" algn="tl">
                      <a:srgbClr val="000000">
                        <a:alpha val="43137"/>
                      </a:srgbClr>
                    </a:outerShdw>
                  </a:effectLst>
                </a:rPr>
                <a:t>another</a:t>
              </a:r>
              <a:r>
                <a:rPr lang="en-US" dirty="0">
                  <a:solidFill>
                    <a:schemeClr val="bg1"/>
                  </a:solidFill>
                </a:rPr>
                <a:t> gospel:</a:t>
              </a:r>
            </a:p>
          </p:txBody>
        </p:sp>
        <p:sp>
          <p:nvSpPr>
            <p:cNvPr id="6" name="TextBox 5">
              <a:extLst>
                <a:ext uri="{FF2B5EF4-FFF2-40B4-BE49-F238E27FC236}">
                  <a16:creationId xmlns:a16="http://schemas.microsoft.com/office/drawing/2014/main" id="{096EE07C-7EC5-4995-AED6-51D4922CA986}"/>
                </a:ext>
              </a:extLst>
            </p:cNvPr>
            <p:cNvSpPr txBox="1"/>
            <p:nvPr/>
          </p:nvSpPr>
          <p:spPr>
            <a:xfrm>
              <a:off x="9288556" y="1997645"/>
              <a:ext cx="2359152" cy="1200329"/>
            </a:xfrm>
            <a:prstGeom prst="rect">
              <a:avLst/>
            </a:prstGeom>
            <a:noFill/>
          </p:spPr>
          <p:txBody>
            <a:bodyPr wrap="square" rtlCol="0">
              <a:spAutoFit/>
            </a:bodyPr>
            <a:lstStyle/>
            <a:p>
              <a:r>
                <a:rPr lang="en-US" dirty="0">
                  <a:highlight>
                    <a:srgbClr val="FFFF00"/>
                  </a:highlight>
                </a:rPr>
                <a:t>HETEROS</a:t>
              </a:r>
            </a:p>
            <a:p>
              <a:endParaRPr lang="en-US" dirty="0">
                <a:highlight>
                  <a:srgbClr val="FFFF00"/>
                </a:highlight>
              </a:endParaRPr>
            </a:p>
            <a:p>
              <a:r>
                <a:rPr lang="en-US" dirty="0">
                  <a:highlight>
                    <a:srgbClr val="FFFF00"/>
                  </a:highlight>
                </a:rPr>
                <a:t>Another of a different kind.</a:t>
              </a:r>
            </a:p>
          </p:txBody>
        </p:sp>
      </p:grpSp>
      <p:grpSp>
        <p:nvGrpSpPr>
          <p:cNvPr id="8" name="Group 7">
            <a:extLst>
              <a:ext uri="{FF2B5EF4-FFF2-40B4-BE49-F238E27FC236}">
                <a16:creationId xmlns:a16="http://schemas.microsoft.com/office/drawing/2014/main" id="{046E36C0-155A-4108-B6B1-1535223C2B06}"/>
              </a:ext>
            </a:extLst>
          </p:cNvPr>
          <p:cNvGrpSpPr/>
          <p:nvPr/>
        </p:nvGrpSpPr>
        <p:grpSpPr>
          <a:xfrm>
            <a:off x="4779518" y="3561586"/>
            <a:ext cx="6868190" cy="1333698"/>
            <a:chOff x="4779518" y="3561586"/>
            <a:chExt cx="6868190" cy="1333698"/>
          </a:xfrm>
        </p:grpSpPr>
        <p:sp>
          <p:nvSpPr>
            <p:cNvPr id="15" name="Textbox">
              <a:extLst>
                <a:ext uri="{FF2B5EF4-FFF2-40B4-BE49-F238E27FC236}">
                  <a16:creationId xmlns:a16="http://schemas.microsoft.com/office/drawing/2014/main" id="{F62216CE-E5DD-4BF7-8EAC-EE6730B82354}"/>
                </a:ext>
              </a:extLst>
            </p:cNvPr>
            <p:cNvSpPr txBox="1"/>
            <p:nvPr/>
          </p:nvSpPr>
          <p:spPr>
            <a:xfrm>
              <a:off x="4779518" y="3561586"/>
              <a:ext cx="4344679" cy="1333698"/>
            </a:xfrm>
            <a:prstGeom prst="rect">
              <a:avLst/>
            </a:prstGeom>
            <a:noFill/>
          </p:spPr>
          <p:txBody>
            <a:bodyPr wrap="square" rtlCol="0">
              <a:spAutoFit/>
            </a:bodyPr>
            <a:lstStyle/>
            <a:p>
              <a:pPr algn="r">
                <a:lnSpc>
                  <a:spcPct val="150000"/>
                </a:lnSpc>
              </a:pPr>
              <a:r>
                <a:rPr lang="en-US" dirty="0">
                  <a:solidFill>
                    <a:schemeClr val="bg1"/>
                  </a:solidFill>
                </a:rPr>
                <a:t>7. Which is </a:t>
              </a:r>
              <a:r>
                <a:rPr lang="en-US" dirty="0">
                  <a:solidFill>
                    <a:srgbClr val="FFFF00"/>
                  </a:solidFill>
                </a:rPr>
                <a:t>not </a:t>
              </a:r>
              <a:r>
                <a:rPr lang="en-US" sz="2000" b="1" dirty="0">
                  <a:solidFill>
                    <a:srgbClr val="FFFF00"/>
                  </a:solidFill>
                  <a:effectLst>
                    <a:outerShdw blurRad="38100" dist="38100" dir="2700000" algn="tl">
                      <a:srgbClr val="000000">
                        <a:alpha val="43137"/>
                      </a:srgbClr>
                    </a:outerShdw>
                  </a:effectLst>
                </a:rPr>
                <a:t>another</a:t>
              </a:r>
              <a:r>
                <a:rPr lang="en-US" dirty="0">
                  <a:solidFill>
                    <a:schemeClr val="bg1"/>
                  </a:solidFill>
                </a:rPr>
                <a:t>; but there be some that trouble you, and would pervert the gospel of Christ</a:t>
              </a:r>
              <a:r>
                <a:rPr lang="en-US" sz="1600" dirty="0">
                  <a:solidFill>
                    <a:schemeClr val="bg1"/>
                  </a:solidFill>
                </a:rPr>
                <a:t>.</a:t>
              </a:r>
            </a:p>
          </p:txBody>
        </p:sp>
        <p:sp>
          <p:nvSpPr>
            <p:cNvPr id="18" name="TextBox 17">
              <a:extLst>
                <a:ext uri="{FF2B5EF4-FFF2-40B4-BE49-F238E27FC236}">
                  <a16:creationId xmlns:a16="http://schemas.microsoft.com/office/drawing/2014/main" id="{AEB0F1D2-BD8F-485C-A9F5-8E371110A4B2}"/>
                </a:ext>
              </a:extLst>
            </p:cNvPr>
            <p:cNvSpPr txBox="1"/>
            <p:nvPr/>
          </p:nvSpPr>
          <p:spPr>
            <a:xfrm>
              <a:off x="9288556" y="3671504"/>
              <a:ext cx="2359152" cy="1200329"/>
            </a:xfrm>
            <a:prstGeom prst="rect">
              <a:avLst/>
            </a:prstGeom>
            <a:noFill/>
          </p:spPr>
          <p:txBody>
            <a:bodyPr wrap="square" rtlCol="0">
              <a:spAutoFit/>
            </a:bodyPr>
            <a:lstStyle/>
            <a:p>
              <a:r>
                <a:rPr lang="en-US" dirty="0">
                  <a:highlight>
                    <a:srgbClr val="FFFF00"/>
                  </a:highlight>
                </a:rPr>
                <a:t>ALLOS</a:t>
              </a:r>
            </a:p>
            <a:p>
              <a:endParaRPr lang="en-US" dirty="0">
                <a:highlight>
                  <a:srgbClr val="FFFF00"/>
                </a:highlight>
              </a:endParaRPr>
            </a:p>
            <a:p>
              <a:r>
                <a:rPr lang="en-US" dirty="0">
                  <a:highlight>
                    <a:srgbClr val="FFFF00"/>
                  </a:highlight>
                </a:rPr>
                <a:t>Another of the same kind.</a:t>
              </a:r>
            </a:p>
          </p:txBody>
        </p:sp>
      </p:grpSp>
    </p:spTree>
    <p:extLst>
      <p:ext uri="{BB962C8B-B14F-4D97-AF65-F5344CB8AC3E}">
        <p14:creationId xmlns:p14="http://schemas.microsoft.com/office/powerpoint/2010/main" val="365795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barn(inVertical)">
                                      <p:cBhvr>
                                        <p:cTn id="37" dur="500"/>
                                        <p:tgtEl>
                                          <p:spTgt spid="1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animEffect transition="in" filter="barn(inVertical)">
                                      <p:cBhvr>
                                        <p:cTn id="4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0"/>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4331970" y="-6696"/>
            <a:ext cx="786003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762500" y="202131"/>
            <a:ext cx="6969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Inconvenient</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FACT # 2</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594306" y="1394595"/>
            <a:ext cx="7319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4594306" y="938250"/>
            <a:ext cx="73199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spc="60" dirty="0">
                <a:solidFill>
                  <a:schemeClr val="accent3">
                    <a:lumMod val="20000"/>
                    <a:lumOff val="80000"/>
                  </a:schemeClr>
                </a:solidFill>
                <a:latin typeface="Gill Sans MT Condensed" panose="020B0506020104020203" pitchFamily="34" charset="0"/>
              </a:rPr>
              <a:t>GOSPEL PERVERTERS REMOVE THEMSELVES FROM GOD</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613356" y="1615603"/>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3" y="1615603"/>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613356" y="5818612"/>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2" y="5818612"/>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434564"/>
            <a:ext cx="2138235" cy="1326975"/>
          </a:xfrm>
          <a:prstGeom prst="rect">
            <a:avLst/>
          </a:prstGeom>
        </p:spPr>
      </p:pic>
      <p:pic>
        <p:nvPicPr>
          <p:cNvPr id="3" name="Picture 2">
            <a:extLst>
              <a:ext uri="{FF2B5EF4-FFF2-40B4-BE49-F238E27FC236}">
                <a16:creationId xmlns:a16="http://schemas.microsoft.com/office/drawing/2014/main" id="{1615B12E-A2D1-48A9-AB66-D7929D1E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169" y="5630691"/>
            <a:ext cx="874151" cy="834673"/>
          </a:xfrm>
          <a:prstGeom prst="rect">
            <a:avLst/>
          </a:prstGeom>
        </p:spPr>
      </p:pic>
      <p:sp>
        <p:nvSpPr>
          <p:cNvPr id="4" name="TextBox 3">
            <a:extLst>
              <a:ext uri="{FF2B5EF4-FFF2-40B4-BE49-F238E27FC236}">
                <a16:creationId xmlns:a16="http://schemas.microsoft.com/office/drawing/2014/main" id="{8A4B0712-4ED6-4238-A56D-D06C570923BC}"/>
              </a:ext>
            </a:extLst>
          </p:cNvPr>
          <p:cNvSpPr txBox="1"/>
          <p:nvPr/>
        </p:nvSpPr>
        <p:spPr>
          <a:xfrm>
            <a:off x="489562" y="1676914"/>
            <a:ext cx="3572106" cy="2585323"/>
          </a:xfrm>
          <a:prstGeom prst="rect">
            <a:avLst/>
          </a:prstGeom>
          <a:noFill/>
        </p:spPr>
        <p:txBody>
          <a:bodyPr wrap="square" rtlCol="0">
            <a:spAutoFit/>
          </a:bodyPr>
          <a:lstStyle/>
          <a:p>
            <a:r>
              <a:rPr lang="en-US" i="1" dirty="0">
                <a:solidFill>
                  <a:schemeClr val="bg1"/>
                </a:solidFill>
              </a:rPr>
              <a:t>For the time is come that judgment must begin at the house of God: and if it first begin at us, what shall the end be of them that obey not the gospel of God? And if the righteous scarcely be saved, where shall the ungodly and the sinner appear?  1 Peter 4:17,18</a:t>
            </a:r>
          </a:p>
        </p:txBody>
      </p:sp>
      <p:sp>
        <p:nvSpPr>
          <p:cNvPr id="16" name="Textbox">
            <a:extLst>
              <a:ext uri="{FF2B5EF4-FFF2-40B4-BE49-F238E27FC236}">
                <a16:creationId xmlns:a16="http://schemas.microsoft.com/office/drawing/2014/main" id="{0BDFDD81-D481-40C7-9373-BE47C91BC0CF}"/>
              </a:ext>
            </a:extLst>
          </p:cNvPr>
          <p:cNvSpPr txBox="1"/>
          <p:nvPr/>
        </p:nvSpPr>
        <p:spPr>
          <a:xfrm>
            <a:off x="4779518" y="2759602"/>
            <a:ext cx="6974714" cy="3497817"/>
          </a:xfrm>
          <a:prstGeom prst="rect">
            <a:avLst/>
          </a:prstGeom>
          <a:noFill/>
        </p:spPr>
        <p:txBody>
          <a:bodyPr wrap="square" rtlCol="0">
            <a:spAutoFit/>
          </a:bodyPr>
          <a:lstStyle/>
          <a:p>
            <a:pPr lvl="1">
              <a:lnSpc>
                <a:spcPct val="150000"/>
              </a:lnSpc>
            </a:pPr>
            <a:r>
              <a:rPr lang="en-US" b="1" dirty="0">
                <a:solidFill>
                  <a:srgbClr val="FFCC3A"/>
                </a:solidFill>
                <a:effectLst>
                  <a:outerShdw blurRad="38100" dist="38100" dir="2700000" algn="tl">
                    <a:srgbClr val="000000">
                      <a:alpha val="43137"/>
                    </a:srgbClr>
                  </a:outerShdw>
                </a:effectLst>
              </a:rPr>
              <a:t>So, who exactly were these guys? We know they were </a:t>
            </a:r>
            <a:r>
              <a:rPr lang="en-US" b="1" dirty="0" err="1">
                <a:solidFill>
                  <a:srgbClr val="FFCC3A"/>
                </a:solidFill>
                <a:effectLst>
                  <a:outerShdw blurRad="38100" dist="38100" dir="2700000" algn="tl">
                    <a:srgbClr val="000000">
                      <a:alpha val="43137"/>
                    </a:srgbClr>
                  </a:outerShdw>
                </a:effectLst>
              </a:rPr>
              <a:t>judaizers</a:t>
            </a:r>
            <a:r>
              <a:rPr lang="en-US" b="1" dirty="0">
                <a:solidFill>
                  <a:srgbClr val="FFCC3A"/>
                </a:solidFill>
                <a:effectLst>
                  <a:outerShdw blurRad="38100" dist="38100" dir="2700000" algn="tl">
                    <a:srgbClr val="000000">
                      <a:alpha val="43137"/>
                    </a:srgbClr>
                  </a:outerShdw>
                </a:effectLst>
              </a:rPr>
              <a:t> in general, but: </a:t>
            </a:r>
          </a:p>
          <a:p>
            <a:pPr marL="742950" lvl="1" indent="-285750">
              <a:lnSpc>
                <a:spcPct val="150000"/>
              </a:lnSpc>
              <a:buFont typeface="Arial" panose="020B0604020202020204" pitchFamily="34" charset="0"/>
              <a:buChar char="•"/>
            </a:pPr>
            <a:r>
              <a:rPr lang="en-US" b="1" dirty="0">
                <a:solidFill>
                  <a:srgbClr val="FFCC3A"/>
                </a:solidFill>
                <a:effectLst>
                  <a:outerShdw blurRad="38100" dist="38100" dir="2700000" algn="tl">
                    <a:srgbClr val="000000">
                      <a:alpha val="43137"/>
                    </a:srgbClr>
                  </a:outerShdw>
                </a:effectLst>
              </a:rPr>
              <a:t>Were these true </a:t>
            </a:r>
            <a:r>
              <a:rPr lang="en-US" b="1" i="1" dirty="0">
                <a:solidFill>
                  <a:srgbClr val="FFCC3A"/>
                </a:solidFill>
                <a:effectLst>
                  <a:outerShdw blurRad="38100" dist="38100" dir="2700000" algn="tl">
                    <a:srgbClr val="000000">
                      <a:alpha val="43137"/>
                    </a:srgbClr>
                  </a:outerShdw>
                </a:effectLst>
              </a:rPr>
              <a:t>Christians</a:t>
            </a:r>
            <a:r>
              <a:rPr lang="en-US" b="1" dirty="0">
                <a:solidFill>
                  <a:srgbClr val="FFCC3A"/>
                </a:solidFill>
                <a:effectLst>
                  <a:outerShdw blurRad="38100" dist="38100" dir="2700000" algn="tl">
                    <a:srgbClr val="000000">
                      <a:alpha val="43137"/>
                    </a:srgbClr>
                  </a:outerShdw>
                </a:effectLst>
              </a:rPr>
              <a:t> who departed from grace? </a:t>
            </a:r>
          </a:p>
          <a:p>
            <a:pPr marL="742950" lvl="1" indent="-285750">
              <a:lnSpc>
                <a:spcPct val="150000"/>
              </a:lnSpc>
              <a:buFont typeface="Arial" panose="020B0604020202020204" pitchFamily="34" charset="0"/>
              <a:buChar char="•"/>
            </a:pPr>
            <a:r>
              <a:rPr lang="en-US" b="1" dirty="0">
                <a:solidFill>
                  <a:srgbClr val="FFCC3A"/>
                </a:solidFill>
                <a:effectLst>
                  <a:outerShdw blurRad="38100" dist="38100" dir="2700000" algn="tl">
                    <a:srgbClr val="000000">
                      <a:alpha val="43137"/>
                    </a:srgbClr>
                  </a:outerShdw>
                </a:effectLst>
              </a:rPr>
              <a:t>Were these </a:t>
            </a:r>
            <a:r>
              <a:rPr lang="en-US" b="1" i="1" dirty="0">
                <a:solidFill>
                  <a:srgbClr val="FFCC3A"/>
                </a:solidFill>
                <a:effectLst>
                  <a:outerShdw blurRad="38100" dist="38100" dir="2700000" algn="tl">
                    <a:srgbClr val="000000">
                      <a:alpha val="43137"/>
                    </a:srgbClr>
                  </a:outerShdw>
                </a:effectLst>
              </a:rPr>
              <a:t>apostates</a:t>
            </a:r>
            <a:r>
              <a:rPr lang="en-US" b="1" dirty="0">
                <a:solidFill>
                  <a:srgbClr val="FFCC3A"/>
                </a:solidFill>
                <a:effectLst>
                  <a:outerShdw blurRad="38100" dist="38100" dir="2700000" algn="tl">
                    <a:srgbClr val="000000">
                      <a:alpha val="43137"/>
                    </a:srgbClr>
                  </a:outerShdw>
                </a:effectLst>
              </a:rPr>
              <a:t> who had merely come up to the gospel before rejecting it?  </a:t>
            </a:r>
          </a:p>
          <a:p>
            <a:pPr>
              <a:lnSpc>
                <a:spcPct val="150000"/>
              </a:lnSpc>
            </a:pPr>
            <a:r>
              <a:rPr lang="en-US" sz="2000" b="1" u="sng" dirty="0">
                <a:solidFill>
                  <a:srgbClr val="FFCC3A"/>
                </a:solidFill>
                <a:effectLst>
                  <a:outerShdw blurRad="38100" dist="38100" dir="2700000" algn="tl">
                    <a:srgbClr val="000000">
                      <a:alpha val="43137"/>
                    </a:srgbClr>
                  </a:outerShdw>
                </a:effectLst>
              </a:rPr>
              <a:t>Paul does not even address that question here</a:t>
            </a:r>
            <a:r>
              <a:rPr lang="en-US" sz="2000" b="1" dirty="0">
                <a:solidFill>
                  <a:srgbClr val="FFCC3A"/>
                </a:solidFill>
                <a:effectLst>
                  <a:outerShdw blurRad="38100" dist="38100" dir="2700000" algn="tl">
                    <a:srgbClr val="000000">
                      <a:alpha val="43137"/>
                    </a:srgbClr>
                  </a:outerShdw>
                </a:effectLst>
              </a:rPr>
              <a:t>. He simply says we are to treat </a:t>
            </a:r>
            <a:r>
              <a:rPr lang="en-US" sz="2000" b="1" u="sng" dirty="0">
                <a:solidFill>
                  <a:srgbClr val="FFCC3A"/>
                </a:solidFill>
                <a:effectLst>
                  <a:outerShdw blurRad="38100" dist="38100" dir="2700000" algn="tl">
                    <a:srgbClr val="000000">
                      <a:alpha val="43137"/>
                    </a:srgbClr>
                  </a:outerShdw>
                </a:effectLst>
              </a:rPr>
              <a:t>anyone</a:t>
            </a:r>
            <a:r>
              <a:rPr lang="en-US" sz="2000" b="1" dirty="0">
                <a:solidFill>
                  <a:srgbClr val="FFCC3A"/>
                </a:solidFill>
                <a:effectLst>
                  <a:outerShdw blurRad="38100" dist="38100" dir="2700000" algn="tl">
                    <a:srgbClr val="000000">
                      <a:alpha val="43137"/>
                    </a:srgbClr>
                  </a:outerShdw>
                </a:effectLst>
              </a:rPr>
              <a:t> who perverts the gospel of Christ as being accursed! Period!</a:t>
            </a:r>
          </a:p>
        </p:txBody>
      </p:sp>
      <p:sp>
        <p:nvSpPr>
          <p:cNvPr id="29" name="Textbox">
            <a:extLst>
              <a:ext uri="{FF2B5EF4-FFF2-40B4-BE49-F238E27FC236}">
                <a16:creationId xmlns:a16="http://schemas.microsoft.com/office/drawing/2014/main" id="{4EE0CC59-2FAB-4A16-9ACB-AB03458485F0}"/>
              </a:ext>
            </a:extLst>
          </p:cNvPr>
          <p:cNvSpPr txBox="1"/>
          <p:nvPr/>
        </p:nvSpPr>
        <p:spPr>
          <a:xfrm>
            <a:off x="4779518" y="1887568"/>
            <a:ext cx="6860794" cy="872034"/>
          </a:xfrm>
          <a:prstGeom prst="rect">
            <a:avLst/>
          </a:prstGeom>
          <a:noFill/>
        </p:spPr>
        <p:txBody>
          <a:bodyPr wrap="square" rtlCol="0">
            <a:spAutoFit/>
          </a:bodyPr>
          <a:lstStyle/>
          <a:p>
            <a:pPr>
              <a:lnSpc>
                <a:spcPct val="150000"/>
              </a:lnSpc>
            </a:pPr>
            <a:r>
              <a:rPr lang="en-US" dirty="0">
                <a:solidFill>
                  <a:schemeClr val="bg1"/>
                </a:solidFill>
              </a:rPr>
              <a:t>6. I marvel that ye are so soon removed from </a:t>
            </a:r>
            <a:r>
              <a:rPr lang="en-US" b="1" dirty="0">
                <a:solidFill>
                  <a:srgbClr val="FFCC3A"/>
                </a:solidFill>
                <a:effectLst>
                  <a:outerShdw blurRad="38100" dist="38100" dir="2700000" algn="tl">
                    <a:srgbClr val="000000">
                      <a:alpha val="43137"/>
                    </a:srgbClr>
                  </a:outerShdw>
                </a:effectLst>
              </a:rPr>
              <a:t>him</a:t>
            </a:r>
            <a:r>
              <a:rPr lang="en-US" dirty="0">
                <a:solidFill>
                  <a:schemeClr val="bg1"/>
                </a:solidFill>
              </a:rPr>
              <a:t> that called you into the grace of Christ </a:t>
            </a:r>
            <a:r>
              <a:rPr lang="en-US" dirty="0">
                <a:solidFill>
                  <a:srgbClr val="F7F8F9"/>
                </a:solidFill>
              </a:rPr>
              <a:t>unto another </a:t>
            </a:r>
            <a:r>
              <a:rPr lang="en-US" dirty="0">
                <a:solidFill>
                  <a:schemeClr val="bg1"/>
                </a:solidFill>
              </a:rPr>
              <a:t>gospel:</a:t>
            </a:r>
          </a:p>
        </p:txBody>
      </p:sp>
    </p:spTree>
    <p:extLst>
      <p:ext uri="{BB962C8B-B14F-4D97-AF65-F5344CB8AC3E}">
        <p14:creationId xmlns:p14="http://schemas.microsoft.com/office/powerpoint/2010/main" val="3153520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xEl>
                                              <p:pRg st="2" end="2"/>
                                            </p:txEl>
                                          </p:spTgt>
                                        </p:tgtEl>
                                        <p:attrNameLst>
                                          <p:attrName>style.visibility</p:attrName>
                                        </p:attrNameLst>
                                      </p:cBhvr>
                                      <p:to>
                                        <p:strVal val="visible"/>
                                      </p:to>
                                    </p:set>
                                    <p:animEffect transition="in" filter="fade">
                                      <p:cBhvr>
                                        <p:cTn id="16" dur="500"/>
                                        <p:tgtEl>
                                          <p:spTgt spid="1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animEffect transition="in" filter="barn(inVertical)">
                                      <p:cBhvr>
                                        <p:cTn id="21"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0"/>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4331970" y="-6696"/>
            <a:ext cx="786003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762500" y="202131"/>
            <a:ext cx="6969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Inconvenient</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FACT # 3</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369778" y="3821433"/>
            <a:ext cx="2876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4245331" y="984373"/>
            <a:ext cx="73199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spc="60" dirty="0">
                <a:solidFill>
                  <a:schemeClr val="accent3">
                    <a:lumMod val="20000"/>
                    <a:lumOff val="80000"/>
                  </a:schemeClr>
                </a:solidFill>
                <a:latin typeface="Gill Sans MT Condensed" panose="020B0506020104020203" pitchFamily="34" charset="0"/>
              </a:rPr>
              <a:t>WE PERVERT THE GOSPEL WHEN WE ADD TO OR REDUCE ITS REQUIREMENTS. PERIOD!</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613356" y="2008795"/>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3" y="2008795"/>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613356" y="6211804"/>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2" y="6211804"/>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434564"/>
            <a:ext cx="2138235" cy="1326975"/>
          </a:xfrm>
          <a:prstGeom prst="rect">
            <a:avLst/>
          </a:prstGeom>
        </p:spPr>
      </p:pic>
      <p:pic>
        <p:nvPicPr>
          <p:cNvPr id="3" name="Picture 2">
            <a:extLst>
              <a:ext uri="{FF2B5EF4-FFF2-40B4-BE49-F238E27FC236}">
                <a16:creationId xmlns:a16="http://schemas.microsoft.com/office/drawing/2014/main" id="{1615B12E-A2D1-48A9-AB66-D7929D1E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169" y="5630691"/>
            <a:ext cx="874151" cy="834673"/>
          </a:xfrm>
          <a:prstGeom prst="rect">
            <a:avLst/>
          </a:prstGeom>
        </p:spPr>
      </p:pic>
      <p:sp>
        <p:nvSpPr>
          <p:cNvPr id="4" name="TextBox 3">
            <a:extLst>
              <a:ext uri="{FF2B5EF4-FFF2-40B4-BE49-F238E27FC236}">
                <a16:creationId xmlns:a16="http://schemas.microsoft.com/office/drawing/2014/main" id="{8A4B0712-4ED6-4238-A56D-D06C570923BC}"/>
              </a:ext>
            </a:extLst>
          </p:cNvPr>
          <p:cNvSpPr txBox="1"/>
          <p:nvPr/>
        </p:nvSpPr>
        <p:spPr>
          <a:xfrm>
            <a:off x="277730" y="938250"/>
            <a:ext cx="3572106" cy="2585323"/>
          </a:xfrm>
          <a:prstGeom prst="rect">
            <a:avLst/>
          </a:prstGeom>
          <a:noFill/>
        </p:spPr>
        <p:txBody>
          <a:bodyPr wrap="square" rtlCol="0">
            <a:spAutoFit/>
          </a:bodyPr>
          <a:lstStyle/>
          <a:p>
            <a:r>
              <a:rPr lang="en-US" i="1" dirty="0">
                <a:solidFill>
                  <a:schemeClr val="bg1"/>
                </a:solidFill>
              </a:rPr>
              <a:t>For the time is come that judgment must begin at the house of God: and if it first begin at us, what shall the end be of them that obey not the gospel of God? And if the righteous scarcely be saved, where shall the ungodly and the sinner appear?  </a:t>
            </a:r>
            <a:r>
              <a:rPr lang="en-US" sz="1400" i="1" dirty="0">
                <a:solidFill>
                  <a:schemeClr val="bg1"/>
                </a:solidFill>
              </a:rPr>
              <a:t>1 Peter 4:17,18</a:t>
            </a:r>
            <a:endParaRPr lang="en-US" i="1" dirty="0">
              <a:solidFill>
                <a:schemeClr val="bg1"/>
              </a:solidFill>
            </a:endParaRPr>
          </a:p>
        </p:txBody>
      </p:sp>
      <p:sp>
        <p:nvSpPr>
          <p:cNvPr id="16" name="Textbox">
            <a:extLst>
              <a:ext uri="{FF2B5EF4-FFF2-40B4-BE49-F238E27FC236}">
                <a16:creationId xmlns:a16="http://schemas.microsoft.com/office/drawing/2014/main" id="{0BDFDD81-D481-40C7-9373-BE47C91BC0CF}"/>
              </a:ext>
            </a:extLst>
          </p:cNvPr>
          <p:cNvSpPr txBox="1"/>
          <p:nvPr/>
        </p:nvSpPr>
        <p:spPr>
          <a:xfrm>
            <a:off x="5038343" y="2823789"/>
            <a:ext cx="6526952" cy="872034"/>
          </a:xfrm>
          <a:prstGeom prst="rect">
            <a:avLst/>
          </a:prstGeom>
          <a:noFill/>
        </p:spPr>
        <p:txBody>
          <a:bodyPr wrap="square" rtlCol="0">
            <a:spAutoFit/>
          </a:bodyPr>
          <a:lstStyle/>
          <a:p>
            <a:pPr>
              <a:lnSpc>
                <a:spcPct val="150000"/>
              </a:lnSpc>
            </a:pPr>
            <a:r>
              <a:rPr lang="en-US" b="1" dirty="0">
                <a:solidFill>
                  <a:srgbClr val="FFCC3A"/>
                </a:solidFill>
                <a:effectLst>
                  <a:outerShdw blurRad="38100" dist="38100" dir="2700000" algn="tl">
                    <a:srgbClr val="000000">
                      <a:alpha val="43137"/>
                    </a:srgbClr>
                  </a:outerShdw>
                </a:effectLst>
              </a:rPr>
              <a:t>Millions around us agree with the </a:t>
            </a:r>
            <a:r>
              <a:rPr lang="en-US" b="1" u="sng" dirty="0">
                <a:solidFill>
                  <a:srgbClr val="FFCC3A"/>
                </a:solidFill>
                <a:effectLst>
                  <a:outerShdw blurRad="38100" dist="38100" dir="2700000" algn="tl">
                    <a:srgbClr val="000000">
                      <a:alpha val="43137"/>
                    </a:srgbClr>
                  </a:outerShdw>
                </a:effectLst>
              </a:rPr>
              <a:t>facts</a:t>
            </a:r>
            <a:r>
              <a:rPr lang="en-US" b="1" dirty="0">
                <a:solidFill>
                  <a:srgbClr val="FFCC3A"/>
                </a:solidFill>
                <a:effectLst>
                  <a:outerShdw blurRad="38100" dist="38100" dir="2700000" algn="tl">
                    <a:srgbClr val="000000">
                      <a:alpha val="43137"/>
                    </a:srgbClr>
                  </a:outerShdw>
                </a:effectLst>
              </a:rPr>
              <a:t> of the gospel but they have perverted it by </a:t>
            </a:r>
            <a:r>
              <a:rPr lang="en-US" b="1" i="1" dirty="0">
                <a:solidFill>
                  <a:srgbClr val="FFCC3A"/>
                </a:solidFill>
                <a:effectLst>
                  <a:outerShdw blurRad="38100" dist="38100" dir="2700000" algn="tl">
                    <a:srgbClr val="000000">
                      <a:alpha val="43137"/>
                    </a:srgbClr>
                  </a:outerShdw>
                </a:effectLst>
              </a:rPr>
              <a:t>adding</a:t>
            </a:r>
            <a:r>
              <a:rPr lang="en-US" b="1" dirty="0">
                <a:solidFill>
                  <a:srgbClr val="FFCC3A"/>
                </a:solidFill>
                <a:effectLst>
                  <a:outerShdw blurRad="38100" dist="38100" dir="2700000" algn="tl">
                    <a:srgbClr val="000000">
                      <a:alpha val="43137"/>
                    </a:srgbClr>
                  </a:outerShdw>
                </a:effectLst>
              </a:rPr>
              <a:t> their own requirements.</a:t>
            </a:r>
          </a:p>
        </p:txBody>
      </p:sp>
      <p:sp>
        <p:nvSpPr>
          <p:cNvPr id="29" name="Textbox">
            <a:extLst>
              <a:ext uri="{FF2B5EF4-FFF2-40B4-BE49-F238E27FC236}">
                <a16:creationId xmlns:a16="http://schemas.microsoft.com/office/drawing/2014/main" id="{4EE0CC59-2FAB-4A16-9ACB-AB03458485F0}"/>
              </a:ext>
            </a:extLst>
          </p:cNvPr>
          <p:cNvSpPr txBox="1"/>
          <p:nvPr/>
        </p:nvSpPr>
        <p:spPr>
          <a:xfrm>
            <a:off x="4681728" y="2280760"/>
            <a:ext cx="7142178" cy="496996"/>
          </a:xfrm>
          <a:prstGeom prst="rect">
            <a:avLst/>
          </a:prstGeom>
          <a:noFill/>
        </p:spPr>
        <p:txBody>
          <a:bodyPr wrap="square" rtlCol="0">
            <a:spAutoFit/>
          </a:bodyPr>
          <a:lstStyle/>
          <a:p>
            <a:pPr algn="ctr">
              <a:lnSpc>
                <a:spcPct val="150000"/>
              </a:lnSpc>
            </a:pPr>
            <a:r>
              <a:rPr lang="en-US" sz="2000" spc="-100" dirty="0">
                <a:solidFill>
                  <a:schemeClr val="bg1"/>
                </a:solidFill>
                <a:effectLst>
                  <a:outerShdw blurRad="38100" dist="38100" dir="2700000" algn="tl">
                    <a:srgbClr val="000000">
                      <a:alpha val="43137"/>
                    </a:srgbClr>
                  </a:outerShdw>
                </a:effectLst>
              </a:rPr>
              <a:t>Remember!  No one in Galatia had disputed the </a:t>
            </a:r>
            <a:r>
              <a:rPr lang="en-US" sz="2000" i="1" spc="-100" dirty="0">
                <a:solidFill>
                  <a:schemeClr val="bg1"/>
                </a:solidFill>
                <a:effectLst>
                  <a:outerShdw blurRad="38100" dist="38100" dir="2700000" algn="tl">
                    <a:srgbClr val="000000">
                      <a:alpha val="43137"/>
                    </a:srgbClr>
                  </a:outerShdw>
                </a:effectLst>
              </a:rPr>
              <a:t>facts</a:t>
            </a:r>
            <a:r>
              <a:rPr lang="en-US" sz="2000" spc="-100" dirty="0">
                <a:solidFill>
                  <a:schemeClr val="bg1"/>
                </a:solidFill>
                <a:effectLst>
                  <a:outerShdw blurRad="38100" dist="38100" dir="2700000" algn="tl">
                    <a:srgbClr val="000000">
                      <a:alpha val="43137"/>
                    </a:srgbClr>
                  </a:outerShdw>
                </a:effectLst>
              </a:rPr>
              <a:t> of the gospel</a:t>
            </a:r>
            <a:r>
              <a:rPr lang="en-US" spc="-100" dirty="0">
                <a:solidFill>
                  <a:schemeClr val="bg1"/>
                </a:solidFill>
                <a:effectLst>
                  <a:outerShdw blurRad="38100" dist="38100" dir="2700000" algn="tl">
                    <a:srgbClr val="000000">
                      <a:alpha val="43137"/>
                    </a:srgbClr>
                  </a:outerShdw>
                </a:effectLst>
              </a:rPr>
              <a:t>.</a:t>
            </a:r>
          </a:p>
        </p:txBody>
      </p:sp>
      <p:sp>
        <p:nvSpPr>
          <p:cNvPr id="9" name="TextBox 8">
            <a:extLst>
              <a:ext uri="{FF2B5EF4-FFF2-40B4-BE49-F238E27FC236}">
                <a16:creationId xmlns:a16="http://schemas.microsoft.com/office/drawing/2014/main" id="{D1D3390D-FEB4-4702-B764-55B8D0AC4C06}"/>
              </a:ext>
            </a:extLst>
          </p:cNvPr>
          <p:cNvSpPr txBox="1"/>
          <p:nvPr/>
        </p:nvSpPr>
        <p:spPr>
          <a:xfrm>
            <a:off x="5038343" y="3821433"/>
            <a:ext cx="6382513" cy="3416320"/>
          </a:xfrm>
          <a:prstGeom prst="rect">
            <a:avLst/>
          </a:prstGeom>
          <a:noFill/>
        </p:spPr>
        <p:txBody>
          <a:bodyPr wrap="square" rtlCol="0">
            <a:spAutoFit/>
          </a:bodyPr>
          <a:lstStyle/>
          <a:p>
            <a:r>
              <a:rPr lang="en-US" b="1" dirty="0">
                <a:solidFill>
                  <a:schemeClr val="accent1">
                    <a:lumMod val="25000"/>
                    <a:lumOff val="75000"/>
                  </a:schemeClr>
                </a:solidFill>
              </a:rPr>
              <a:t>Example: </a:t>
            </a:r>
            <a:r>
              <a:rPr lang="en-US" dirty="0">
                <a:solidFill>
                  <a:schemeClr val="bg1"/>
                </a:solidFill>
              </a:rPr>
              <a:t>When Augustine made sacramental participation and membership in the mother church a requirement for the gospel he perverted it. </a:t>
            </a:r>
          </a:p>
          <a:p>
            <a:endParaRPr lang="en-US" dirty="0">
              <a:solidFill>
                <a:schemeClr val="bg1"/>
              </a:solidFill>
            </a:endParaRPr>
          </a:p>
          <a:p>
            <a:r>
              <a:rPr lang="en-US" b="1" dirty="0">
                <a:solidFill>
                  <a:schemeClr val="accent1">
                    <a:lumMod val="25000"/>
                    <a:lumOff val="75000"/>
                  </a:schemeClr>
                </a:solidFill>
              </a:rPr>
              <a:t>Example: </a:t>
            </a:r>
            <a:r>
              <a:rPr lang="en-US" dirty="0">
                <a:solidFill>
                  <a:schemeClr val="bg1"/>
                </a:solidFill>
              </a:rPr>
              <a:t>When we mix the gospel of grace with the gospel of the Kingdom, we create another gospel </a:t>
            </a:r>
            <a:r>
              <a:rPr lang="en-US" i="1" dirty="0">
                <a:solidFill>
                  <a:schemeClr val="bg1"/>
                </a:solidFill>
              </a:rPr>
              <a:t>of a different kind</a:t>
            </a:r>
            <a:r>
              <a:rPr lang="en-US" dirty="0">
                <a:solidFill>
                  <a:schemeClr val="bg1"/>
                </a:solidFill>
              </a:rPr>
              <a:t>.</a:t>
            </a:r>
          </a:p>
          <a:p>
            <a:endParaRPr lang="en-US" dirty="0">
              <a:solidFill>
                <a:schemeClr val="bg1"/>
              </a:solidFill>
            </a:endParaRPr>
          </a:p>
          <a:p>
            <a:r>
              <a:rPr lang="en-US" dirty="0">
                <a:solidFill>
                  <a:schemeClr val="bg1"/>
                </a:solidFill>
              </a:rPr>
              <a:t>When your friends add any requirement or work to the gospel, they are no longer your friends. They are beloved enemies. </a:t>
            </a:r>
          </a:p>
          <a:p>
            <a:endParaRPr lang="en-US" dirty="0">
              <a:solidFill>
                <a:schemeClr val="bg1"/>
              </a:solidFill>
            </a:endParaRPr>
          </a:p>
          <a:p>
            <a:endParaRPr lang="en-US" dirty="0">
              <a:solidFill>
                <a:schemeClr val="bg1"/>
              </a:solidFill>
            </a:endParaRPr>
          </a:p>
        </p:txBody>
      </p:sp>
      <p:cxnSp>
        <p:nvCxnSpPr>
          <p:cNvPr id="22" name="Straight Connector 21">
            <a:extLst>
              <a:ext uri="{FF2B5EF4-FFF2-40B4-BE49-F238E27FC236}">
                <a16:creationId xmlns:a16="http://schemas.microsoft.com/office/drawing/2014/main" id="{70F3D421-5262-48A4-A966-4850233931AE}"/>
              </a:ext>
            </a:extLst>
          </p:cNvPr>
          <p:cNvCxnSpPr>
            <a:cxnSpLocks/>
          </p:cNvCxnSpPr>
          <p:nvPr/>
        </p:nvCxnSpPr>
        <p:spPr>
          <a:xfrm>
            <a:off x="369778" y="751467"/>
            <a:ext cx="2876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barn(inVertical)">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0"/>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4331970" y="-6696"/>
            <a:ext cx="786003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762500" y="202131"/>
            <a:ext cx="6969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Inconvenient</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FACT # 4</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369778" y="3821433"/>
            <a:ext cx="2876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4817902" y="1247353"/>
            <a:ext cx="691435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000" b="1" spc="60" dirty="0">
                <a:solidFill>
                  <a:schemeClr val="accent3">
                    <a:lumMod val="20000"/>
                    <a:lumOff val="80000"/>
                  </a:schemeClr>
                </a:solidFill>
                <a:latin typeface="Gill Sans MT Condensed" panose="020B0506020104020203" pitchFamily="34" charset="0"/>
              </a:rPr>
              <a:t>EVANGELICALS WHO ARE SOMETIMES WILLING TO NAME DISTANT CULTISTS… </a:t>
            </a:r>
          </a:p>
          <a:p>
            <a:pPr lvl="0"/>
            <a:endParaRPr lang="en-US" altLang="en-US" sz="3000" b="1" spc="60" dirty="0">
              <a:solidFill>
                <a:schemeClr val="accent3">
                  <a:lumMod val="20000"/>
                  <a:lumOff val="80000"/>
                </a:schemeClr>
              </a:solidFill>
              <a:latin typeface="Gill Sans MT Condensed" panose="020B0506020104020203" pitchFamily="34" charset="0"/>
            </a:endParaRPr>
          </a:p>
          <a:p>
            <a:pPr lvl="0"/>
            <a:r>
              <a:rPr lang="en-US" altLang="en-US" sz="3000" b="1" spc="60" dirty="0">
                <a:solidFill>
                  <a:schemeClr val="accent3">
                    <a:lumMod val="20000"/>
                    <a:lumOff val="80000"/>
                  </a:schemeClr>
                </a:solidFill>
                <a:latin typeface="Gill Sans MT Condensed" panose="020B0506020104020203" pitchFamily="34" charset="0"/>
              </a:rPr>
              <a:t>REMAIN STRANGELY SILENT AND UNWILLING TO NAME THEIR OWN WHO PERVERT THE GOSPEL.</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613356" y="3727867"/>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3" y="3727867"/>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645151" y="5569313"/>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2" y="5562617"/>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434564"/>
            <a:ext cx="2138235" cy="1326975"/>
          </a:xfrm>
          <a:prstGeom prst="rect">
            <a:avLst/>
          </a:prstGeom>
        </p:spPr>
      </p:pic>
      <p:pic>
        <p:nvPicPr>
          <p:cNvPr id="3" name="Picture 2">
            <a:extLst>
              <a:ext uri="{FF2B5EF4-FFF2-40B4-BE49-F238E27FC236}">
                <a16:creationId xmlns:a16="http://schemas.microsoft.com/office/drawing/2014/main" id="{1615B12E-A2D1-48A9-AB66-D7929D1E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886" y="5625906"/>
            <a:ext cx="874151" cy="834673"/>
          </a:xfrm>
          <a:prstGeom prst="rect">
            <a:avLst/>
          </a:prstGeom>
        </p:spPr>
      </p:pic>
      <p:sp>
        <p:nvSpPr>
          <p:cNvPr id="4" name="TextBox 3">
            <a:extLst>
              <a:ext uri="{FF2B5EF4-FFF2-40B4-BE49-F238E27FC236}">
                <a16:creationId xmlns:a16="http://schemas.microsoft.com/office/drawing/2014/main" id="{8A4B0712-4ED6-4238-A56D-D06C570923BC}"/>
              </a:ext>
            </a:extLst>
          </p:cNvPr>
          <p:cNvSpPr txBox="1"/>
          <p:nvPr/>
        </p:nvSpPr>
        <p:spPr>
          <a:xfrm>
            <a:off x="277730" y="938250"/>
            <a:ext cx="3572106" cy="2585323"/>
          </a:xfrm>
          <a:prstGeom prst="rect">
            <a:avLst/>
          </a:prstGeom>
          <a:noFill/>
        </p:spPr>
        <p:txBody>
          <a:bodyPr wrap="square" rtlCol="0">
            <a:spAutoFit/>
          </a:bodyPr>
          <a:lstStyle/>
          <a:p>
            <a:r>
              <a:rPr lang="en-US" i="1" dirty="0">
                <a:solidFill>
                  <a:schemeClr val="bg1"/>
                </a:solidFill>
              </a:rPr>
              <a:t>For the time is come that judgment must begin at the house of God: and if it first begin at us, what shall the end be of them that obey not the gospel of God? And if the righteous scarcely be saved, where shall the ungodly and the sinner appear?  </a:t>
            </a:r>
            <a:r>
              <a:rPr lang="en-US" sz="1400" i="1" dirty="0">
                <a:solidFill>
                  <a:schemeClr val="bg1"/>
                </a:solidFill>
              </a:rPr>
              <a:t>1 Peter 4:17,18</a:t>
            </a:r>
            <a:endParaRPr lang="en-US" i="1" dirty="0">
              <a:solidFill>
                <a:schemeClr val="bg1"/>
              </a:solidFill>
            </a:endParaRPr>
          </a:p>
        </p:txBody>
      </p:sp>
      <p:sp>
        <p:nvSpPr>
          <p:cNvPr id="29" name="Textbox">
            <a:extLst>
              <a:ext uri="{FF2B5EF4-FFF2-40B4-BE49-F238E27FC236}">
                <a16:creationId xmlns:a16="http://schemas.microsoft.com/office/drawing/2014/main" id="{4EE0CC59-2FAB-4A16-9ACB-AB03458485F0}"/>
              </a:ext>
            </a:extLst>
          </p:cNvPr>
          <p:cNvSpPr txBox="1"/>
          <p:nvPr/>
        </p:nvSpPr>
        <p:spPr>
          <a:xfrm>
            <a:off x="319142" y="4347811"/>
            <a:ext cx="3393112" cy="456535"/>
          </a:xfrm>
          <a:prstGeom prst="rect">
            <a:avLst/>
          </a:prstGeom>
          <a:noFill/>
        </p:spPr>
        <p:txBody>
          <a:bodyPr wrap="square" rtlCol="0">
            <a:spAutoFit/>
          </a:bodyPr>
          <a:lstStyle/>
          <a:p>
            <a:pPr algn="ctr">
              <a:lnSpc>
                <a:spcPct val="150000"/>
              </a:lnSpc>
            </a:pPr>
            <a:r>
              <a:rPr lang="en-US" spc="-100" dirty="0">
                <a:solidFill>
                  <a:schemeClr val="bg1"/>
                </a:solidFill>
                <a:effectLst>
                  <a:outerShdw blurRad="38100" dist="38100" dir="2700000" algn="tl">
                    <a:srgbClr val="000000">
                      <a:alpha val="43137"/>
                    </a:srgbClr>
                  </a:outerShdw>
                </a:effectLst>
              </a:rPr>
              <a:t>Are we living in a glass house?</a:t>
            </a:r>
          </a:p>
        </p:txBody>
      </p:sp>
      <p:cxnSp>
        <p:nvCxnSpPr>
          <p:cNvPr id="22" name="Straight Connector 21">
            <a:extLst>
              <a:ext uri="{FF2B5EF4-FFF2-40B4-BE49-F238E27FC236}">
                <a16:creationId xmlns:a16="http://schemas.microsoft.com/office/drawing/2014/main" id="{70F3D421-5262-48A4-A966-4850233931AE}"/>
              </a:ext>
            </a:extLst>
          </p:cNvPr>
          <p:cNvCxnSpPr>
            <a:cxnSpLocks/>
          </p:cNvCxnSpPr>
          <p:nvPr/>
        </p:nvCxnSpPr>
        <p:spPr>
          <a:xfrm>
            <a:off x="369778" y="751467"/>
            <a:ext cx="2876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5FE58FD-E9F9-448E-BC80-9F6BAB12B3A8}"/>
              </a:ext>
            </a:extLst>
          </p:cNvPr>
          <p:cNvSpPr txBox="1"/>
          <p:nvPr/>
        </p:nvSpPr>
        <p:spPr>
          <a:xfrm>
            <a:off x="4942092" y="3954568"/>
            <a:ext cx="6665976" cy="2031325"/>
          </a:xfrm>
          <a:prstGeom prst="rect">
            <a:avLst/>
          </a:prstGeom>
          <a:noFill/>
        </p:spPr>
        <p:txBody>
          <a:bodyPr wrap="square" rtlCol="0">
            <a:spAutoFit/>
          </a:bodyPr>
          <a:lstStyle/>
          <a:p>
            <a:r>
              <a:rPr lang="en-US" dirty="0">
                <a:solidFill>
                  <a:schemeClr val="bg1"/>
                </a:solidFill>
              </a:rPr>
              <a:t>Are your young people today who are flocking to a host of popular teachers and leaders who are perverting the clear gospel of Jesus Christ…worth the risk??</a:t>
            </a:r>
          </a:p>
          <a:p>
            <a:endParaRPr lang="en-US" dirty="0">
              <a:solidFill>
                <a:schemeClr val="bg1"/>
              </a:solidFill>
            </a:endParaRPr>
          </a:p>
          <a:p>
            <a:r>
              <a:rPr lang="en-US" dirty="0">
                <a:solidFill>
                  <a:schemeClr val="bg1"/>
                </a:solidFill>
              </a:rPr>
              <a:t>It is not enough to teach </a:t>
            </a:r>
            <a:r>
              <a:rPr lang="en-US" i="1" dirty="0">
                <a:solidFill>
                  <a:schemeClr val="bg1"/>
                </a:solidFill>
              </a:rPr>
              <a:t>principles</a:t>
            </a:r>
            <a:r>
              <a:rPr lang="en-US" dirty="0">
                <a:solidFill>
                  <a:schemeClr val="bg1"/>
                </a:solidFill>
              </a:rPr>
              <a:t> of discernment. It is wrong and sinful not to </a:t>
            </a:r>
            <a:r>
              <a:rPr lang="en-US" b="1" dirty="0">
                <a:solidFill>
                  <a:srgbClr val="FFCC3A"/>
                </a:solidFill>
              </a:rPr>
              <a:t>name and treat as accursed </a:t>
            </a:r>
            <a:r>
              <a:rPr lang="en-US" dirty="0">
                <a:solidFill>
                  <a:schemeClr val="bg1"/>
                </a:solidFill>
              </a:rPr>
              <a:t>those who pervert the clear gospel of Jesus Christ. </a:t>
            </a:r>
          </a:p>
        </p:txBody>
      </p:sp>
    </p:spTree>
    <p:extLst>
      <p:ext uri="{BB962C8B-B14F-4D97-AF65-F5344CB8AC3E}">
        <p14:creationId xmlns:p14="http://schemas.microsoft.com/office/powerpoint/2010/main" val="237459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100000">
              <a:schemeClr val="accent1">
                <a:lumMod val="50000"/>
              </a:schemeClr>
            </a:gs>
            <a:gs pos="53000">
              <a:schemeClr val="accent1"/>
            </a:gs>
          </a:gsLst>
          <a:lin ang="0" scaled="0"/>
          <a:tileRect/>
        </a:gradFill>
        <a:effectLst/>
      </p:bgPr>
    </p:bg>
    <p:spTree>
      <p:nvGrpSpPr>
        <p:cNvPr id="1" name=""/>
        <p:cNvGrpSpPr/>
        <p:nvPr/>
      </p:nvGrpSpPr>
      <p:grpSpPr>
        <a:xfrm>
          <a:off x="0" y="0"/>
          <a:ext cx="0" cy="0"/>
          <a:chOff x="0" y="0"/>
          <a:chExt cx="0" cy="0"/>
        </a:xfrm>
      </p:grpSpPr>
      <p:sp>
        <p:nvSpPr>
          <p:cNvPr id="2" name="top_box"/>
          <p:cNvSpPr/>
          <p:nvPr/>
        </p:nvSpPr>
        <p:spPr>
          <a:xfrm>
            <a:off x="2628" y="1978"/>
            <a:ext cx="12189372" cy="3078680"/>
          </a:xfrm>
          <a:prstGeom prst="rect">
            <a:avLst/>
          </a:prstGeom>
          <a:gradFill>
            <a:gsLst>
              <a:gs pos="100000">
                <a:schemeClr val="bg1">
                  <a:lumMod val="70000"/>
                </a:schemeClr>
              </a:gs>
              <a:gs pos="24000">
                <a:schemeClr val="bg1">
                  <a:lumMod val="96000"/>
                </a:schemeClr>
              </a:gs>
            </a:gsLst>
            <a:lin ang="3000000" scaled="0"/>
          </a:gradFill>
          <a:ln w="3175">
            <a:solidFill>
              <a:schemeClr val="accent1">
                <a:shade val="50000"/>
              </a:schemeClr>
            </a:solidFill>
          </a:ln>
          <a:effectLst>
            <a:outerShdw blurRad="254000" dist="1778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ottom_box"/>
          <p:cNvSpPr/>
          <p:nvPr/>
        </p:nvSpPr>
        <p:spPr>
          <a:xfrm>
            <a:off x="6326" y="3723719"/>
            <a:ext cx="12189372" cy="3078680"/>
          </a:xfrm>
          <a:prstGeom prst="rect">
            <a:avLst/>
          </a:prstGeom>
          <a:gradFill>
            <a:gsLst>
              <a:gs pos="100000">
                <a:schemeClr val="bg1">
                  <a:lumMod val="68000"/>
                </a:schemeClr>
              </a:gs>
              <a:gs pos="24000">
                <a:schemeClr val="bg1">
                  <a:lumMod val="93000"/>
                </a:schemeClr>
              </a:gs>
            </a:gsLst>
            <a:lin ang="3000000" scaled="0"/>
          </a:gradFill>
          <a:ln w="3175">
            <a:solidFill>
              <a:schemeClr val="accent1">
                <a:shade val="50000"/>
              </a:schemeClr>
            </a:solidFill>
          </a:ln>
          <a:effectLst>
            <a:outerShdw blurRad="254000" dist="1778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entagon 20"/>
          <p:cNvSpPr/>
          <p:nvPr/>
        </p:nvSpPr>
        <p:spPr>
          <a:xfrm flipH="1">
            <a:off x="3475191" y="242376"/>
            <a:ext cx="5204189" cy="723014"/>
          </a:xfrm>
          <a:custGeom>
            <a:avLst/>
            <a:gdLst>
              <a:gd name="connsiteX0" fmla="*/ 0 w 4818677"/>
              <a:gd name="connsiteY0" fmla="*/ 0 h 723014"/>
              <a:gd name="connsiteX1" fmla="*/ 4457170 w 4818677"/>
              <a:gd name="connsiteY1" fmla="*/ 0 h 723014"/>
              <a:gd name="connsiteX2" fmla="*/ 4818677 w 4818677"/>
              <a:gd name="connsiteY2" fmla="*/ 361507 h 723014"/>
              <a:gd name="connsiteX3" fmla="*/ 4457170 w 4818677"/>
              <a:gd name="connsiteY3" fmla="*/ 723014 h 723014"/>
              <a:gd name="connsiteX4" fmla="*/ 0 w 4818677"/>
              <a:gd name="connsiteY4" fmla="*/ 723014 h 723014"/>
              <a:gd name="connsiteX5" fmla="*/ 0 w 4818677"/>
              <a:gd name="connsiteY5" fmla="*/ 0 h 723014"/>
              <a:gd name="connsiteX0" fmla="*/ 385514 w 5204191"/>
              <a:gd name="connsiteY0" fmla="*/ 0 h 723014"/>
              <a:gd name="connsiteX1" fmla="*/ 4842684 w 5204191"/>
              <a:gd name="connsiteY1" fmla="*/ 0 h 723014"/>
              <a:gd name="connsiteX2" fmla="*/ 5204191 w 5204191"/>
              <a:gd name="connsiteY2" fmla="*/ 361507 h 723014"/>
              <a:gd name="connsiteX3" fmla="*/ 4842684 w 5204191"/>
              <a:gd name="connsiteY3" fmla="*/ 723014 h 723014"/>
              <a:gd name="connsiteX4" fmla="*/ 385514 w 5204191"/>
              <a:gd name="connsiteY4" fmla="*/ 723014 h 723014"/>
              <a:gd name="connsiteX5" fmla="*/ 2 w 5204191"/>
              <a:gd name="connsiteY5" fmla="*/ 345912 h 723014"/>
              <a:gd name="connsiteX6" fmla="*/ 385514 w 5204191"/>
              <a:gd name="connsiteY6" fmla="*/ 0 h 723014"/>
              <a:gd name="connsiteX0" fmla="*/ 385512 w 5204189"/>
              <a:gd name="connsiteY0" fmla="*/ 0 h 723014"/>
              <a:gd name="connsiteX1" fmla="*/ 4842682 w 5204189"/>
              <a:gd name="connsiteY1" fmla="*/ 0 h 723014"/>
              <a:gd name="connsiteX2" fmla="*/ 5204189 w 5204189"/>
              <a:gd name="connsiteY2" fmla="*/ 361507 h 723014"/>
              <a:gd name="connsiteX3" fmla="*/ 4842682 w 5204189"/>
              <a:gd name="connsiteY3" fmla="*/ 723014 h 723014"/>
              <a:gd name="connsiteX4" fmla="*/ 385512 w 5204189"/>
              <a:gd name="connsiteY4" fmla="*/ 723014 h 723014"/>
              <a:gd name="connsiteX5" fmla="*/ 0 w 5204189"/>
              <a:gd name="connsiteY5" fmla="*/ 345912 h 723014"/>
              <a:gd name="connsiteX6" fmla="*/ 385512 w 5204189"/>
              <a:gd name="connsiteY6" fmla="*/ 0 h 723014"/>
              <a:gd name="connsiteX0" fmla="*/ 385512 w 5204189"/>
              <a:gd name="connsiteY0" fmla="*/ 0 h 723014"/>
              <a:gd name="connsiteX1" fmla="*/ 4842682 w 5204189"/>
              <a:gd name="connsiteY1" fmla="*/ 0 h 723014"/>
              <a:gd name="connsiteX2" fmla="*/ 5204189 w 5204189"/>
              <a:gd name="connsiteY2" fmla="*/ 361507 h 723014"/>
              <a:gd name="connsiteX3" fmla="*/ 4842682 w 5204189"/>
              <a:gd name="connsiteY3" fmla="*/ 723014 h 723014"/>
              <a:gd name="connsiteX4" fmla="*/ 385512 w 5204189"/>
              <a:gd name="connsiteY4" fmla="*/ 723014 h 723014"/>
              <a:gd name="connsiteX5" fmla="*/ 0 w 5204189"/>
              <a:gd name="connsiteY5" fmla="*/ 345912 h 723014"/>
              <a:gd name="connsiteX6" fmla="*/ 385512 w 5204189"/>
              <a:gd name="connsiteY6" fmla="*/ 0 h 723014"/>
              <a:gd name="connsiteX0" fmla="*/ 385512 w 5204189"/>
              <a:gd name="connsiteY0" fmla="*/ 0 h 723014"/>
              <a:gd name="connsiteX1" fmla="*/ 4842682 w 5204189"/>
              <a:gd name="connsiteY1" fmla="*/ 0 h 723014"/>
              <a:gd name="connsiteX2" fmla="*/ 5204189 w 5204189"/>
              <a:gd name="connsiteY2" fmla="*/ 361507 h 723014"/>
              <a:gd name="connsiteX3" fmla="*/ 4842682 w 5204189"/>
              <a:gd name="connsiteY3" fmla="*/ 723014 h 723014"/>
              <a:gd name="connsiteX4" fmla="*/ 385512 w 5204189"/>
              <a:gd name="connsiteY4" fmla="*/ 723014 h 723014"/>
              <a:gd name="connsiteX5" fmla="*/ 0 w 5204189"/>
              <a:gd name="connsiteY5" fmla="*/ 345912 h 723014"/>
              <a:gd name="connsiteX6" fmla="*/ 385512 w 5204189"/>
              <a:gd name="connsiteY6" fmla="*/ 0 h 72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4189" h="723014">
                <a:moveTo>
                  <a:pt x="385512" y="0"/>
                </a:moveTo>
                <a:lnTo>
                  <a:pt x="4842682" y="0"/>
                </a:lnTo>
                <a:lnTo>
                  <a:pt x="5204189" y="361507"/>
                </a:lnTo>
                <a:lnTo>
                  <a:pt x="4842682" y="723014"/>
                </a:lnTo>
                <a:lnTo>
                  <a:pt x="385512" y="723014"/>
                </a:lnTo>
                <a:cubicBezTo>
                  <a:pt x="253198" y="602393"/>
                  <a:pt x="174224" y="523683"/>
                  <a:pt x="0" y="345912"/>
                </a:cubicBezTo>
                <a:cubicBezTo>
                  <a:pt x="174224" y="192508"/>
                  <a:pt x="257008" y="115304"/>
                  <a:pt x="385512" y="0"/>
                </a:cubicBezTo>
                <a:close/>
              </a:path>
            </a:pathLst>
          </a:cu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15875">
                  <a:noFill/>
                  <a:round/>
                </a:ln>
                <a:solidFill>
                  <a:schemeClr val="accent1"/>
                </a:solidFill>
                <a:latin typeface="Calibri" panose="020F0502020204030204" pitchFamily="34" charset="0"/>
                <a:cs typeface="Calibri" panose="020F0502020204030204" pitchFamily="34" charset="0"/>
              </a:rPr>
              <a:t>Welcome to</a:t>
            </a:r>
            <a:r>
              <a:rPr lang="en-US" b="1" dirty="0">
                <a:ln w="15875">
                  <a:noFill/>
                  <a:round/>
                </a:ln>
                <a:solidFill>
                  <a:schemeClr val="accent1"/>
                </a:solidFill>
                <a:latin typeface="Calibri" panose="020F0502020204030204" pitchFamily="34" charset="0"/>
                <a:cs typeface="Calibri" panose="020F0502020204030204" pitchFamily="34" charset="0"/>
              </a:rPr>
              <a:t> </a:t>
            </a:r>
            <a:r>
              <a:rPr lang="en-US" b="1" dirty="0">
                <a:ln w="15875">
                  <a:noFill/>
                  <a:round/>
                </a:ln>
                <a:solidFill>
                  <a:schemeClr val="tx1"/>
                </a:solidFill>
                <a:latin typeface="Calibri" panose="020F0502020204030204" pitchFamily="34" charset="0"/>
                <a:cs typeface="Calibri" panose="020F0502020204030204" pitchFamily="34" charset="0"/>
              </a:rPr>
              <a:t>GALATIANS</a:t>
            </a:r>
            <a:endParaRPr lang="en-US" sz="2400" b="1" dirty="0">
              <a:ln w="15875">
                <a:noFill/>
                <a:round/>
              </a:ln>
              <a:solidFill>
                <a:schemeClr val="accent1"/>
              </a:solidFill>
              <a:latin typeface="Calibri" panose="020F0502020204030204" pitchFamily="34" charset="0"/>
              <a:cs typeface="Calibri" panose="020F0502020204030204" pitchFamily="34" charset="0"/>
            </a:endParaRPr>
          </a:p>
        </p:txBody>
      </p:sp>
      <p:sp>
        <p:nvSpPr>
          <p:cNvPr id="61" name="Pentagon 34"/>
          <p:cNvSpPr/>
          <p:nvPr/>
        </p:nvSpPr>
        <p:spPr>
          <a:xfrm>
            <a:off x="1403" y="3785663"/>
            <a:ext cx="12194295" cy="365760"/>
          </a:xfrm>
          <a:custGeom>
            <a:avLst/>
            <a:gdLst>
              <a:gd name="connsiteX0" fmla="*/ 0 w 12555802"/>
              <a:gd name="connsiteY0" fmla="*/ 0 h 723014"/>
              <a:gd name="connsiteX1" fmla="*/ 12194295 w 12555802"/>
              <a:gd name="connsiteY1" fmla="*/ 0 h 723014"/>
              <a:gd name="connsiteX2" fmla="*/ 12555802 w 12555802"/>
              <a:gd name="connsiteY2" fmla="*/ 361507 h 723014"/>
              <a:gd name="connsiteX3" fmla="*/ 12194295 w 12555802"/>
              <a:gd name="connsiteY3" fmla="*/ 723014 h 723014"/>
              <a:gd name="connsiteX4" fmla="*/ 0 w 12555802"/>
              <a:gd name="connsiteY4" fmla="*/ 723014 h 723014"/>
              <a:gd name="connsiteX5" fmla="*/ 0 w 12555802"/>
              <a:gd name="connsiteY5" fmla="*/ 0 h 723014"/>
              <a:gd name="connsiteX0" fmla="*/ 0 w 12194295"/>
              <a:gd name="connsiteY0" fmla="*/ 0 h 723014"/>
              <a:gd name="connsiteX1" fmla="*/ 12194295 w 12194295"/>
              <a:gd name="connsiteY1" fmla="*/ 0 h 723014"/>
              <a:gd name="connsiteX2" fmla="*/ 12194295 w 12194295"/>
              <a:gd name="connsiteY2" fmla="*/ 723014 h 723014"/>
              <a:gd name="connsiteX3" fmla="*/ 0 w 12194295"/>
              <a:gd name="connsiteY3" fmla="*/ 723014 h 723014"/>
              <a:gd name="connsiteX4" fmla="*/ 0 w 12194295"/>
              <a:gd name="connsiteY4" fmla="*/ 0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295" h="723014">
                <a:moveTo>
                  <a:pt x="0" y="0"/>
                </a:moveTo>
                <a:lnTo>
                  <a:pt x="12194295" y="0"/>
                </a:lnTo>
                <a:lnTo>
                  <a:pt x="12194295" y="723014"/>
                </a:lnTo>
                <a:lnTo>
                  <a:pt x="0" y="723014"/>
                </a:lnTo>
                <a:lnTo>
                  <a:pt x="0" y="0"/>
                </a:lnTo>
                <a:close/>
              </a:path>
            </a:pathLst>
          </a:custGeom>
          <a:gradFill>
            <a:gsLst>
              <a:gs pos="100000">
                <a:schemeClr val="accent1">
                  <a:lumMod val="40000"/>
                  <a:lumOff val="60000"/>
                </a:schemeClr>
              </a:gs>
              <a:gs pos="0">
                <a:srgbClr val="BDBCC7"/>
              </a:gs>
              <a:gs pos="54000">
                <a:schemeClr val="accent1">
                  <a:lumMod val="15000"/>
                  <a:lumOff val="85000"/>
                </a:schemeClr>
              </a:gs>
            </a:gsLst>
            <a:lin ang="0" scaled="0"/>
          </a:gra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entagon 34"/>
          <p:cNvSpPr/>
          <p:nvPr/>
        </p:nvSpPr>
        <p:spPr>
          <a:xfrm>
            <a:off x="2634" y="2707789"/>
            <a:ext cx="12194295" cy="365760"/>
          </a:xfrm>
          <a:custGeom>
            <a:avLst/>
            <a:gdLst>
              <a:gd name="connsiteX0" fmla="*/ 0 w 12555802"/>
              <a:gd name="connsiteY0" fmla="*/ 0 h 723014"/>
              <a:gd name="connsiteX1" fmla="*/ 12194295 w 12555802"/>
              <a:gd name="connsiteY1" fmla="*/ 0 h 723014"/>
              <a:gd name="connsiteX2" fmla="*/ 12555802 w 12555802"/>
              <a:gd name="connsiteY2" fmla="*/ 361507 h 723014"/>
              <a:gd name="connsiteX3" fmla="*/ 12194295 w 12555802"/>
              <a:gd name="connsiteY3" fmla="*/ 723014 h 723014"/>
              <a:gd name="connsiteX4" fmla="*/ 0 w 12555802"/>
              <a:gd name="connsiteY4" fmla="*/ 723014 h 723014"/>
              <a:gd name="connsiteX5" fmla="*/ 0 w 12555802"/>
              <a:gd name="connsiteY5" fmla="*/ 0 h 723014"/>
              <a:gd name="connsiteX0" fmla="*/ 0 w 12194295"/>
              <a:gd name="connsiteY0" fmla="*/ 0 h 723014"/>
              <a:gd name="connsiteX1" fmla="*/ 12194295 w 12194295"/>
              <a:gd name="connsiteY1" fmla="*/ 0 h 723014"/>
              <a:gd name="connsiteX2" fmla="*/ 12194295 w 12194295"/>
              <a:gd name="connsiteY2" fmla="*/ 723014 h 723014"/>
              <a:gd name="connsiteX3" fmla="*/ 0 w 12194295"/>
              <a:gd name="connsiteY3" fmla="*/ 723014 h 723014"/>
              <a:gd name="connsiteX4" fmla="*/ 0 w 12194295"/>
              <a:gd name="connsiteY4" fmla="*/ 0 h 723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4295" h="723014">
                <a:moveTo>
                  <a:pt x="0" y="0"/>
                </a:moveTo>
                <a:lnTo>
                  <a:pt x="12194295" y="0"/>
                </a:lnTo>
                <a:lnTo>
                  <a:pt x="12194295" y="723014"/>
                </a:lnTo>
                <a:lnTo>
                  <a:pt x="0" y="723014"/>
                </a:lnTo>
                <a:lnTo>
                  <a:pt x="0" y="0"/>
                </a:lnTo>
                <a:close/>
              </a:path>
            </a:pathLst>
          </a:custGeom>
          <a:gradFill>
            <a:gsLst>
              <a:gs pos="100000">
                <a:schemeClr val="accent1">
                  <a:lumMod val="40000"/>
                  <a:lumOff val="60000"/>
                </a:schemeClr>
              </a:gs>
              <a:gs pos="0">
                <a:srgbClr val="BDBCC7"/>
              </a:gs>
              <a:gs pos="54000">
                <a:schemeClr val="accent1">
                  <a:lumMod val="15000"/>
                  <a:lumOff val="85000"/>
                </a:schemeClr>
              </a:gs>
            </a:gsLst>
            <a:lin ang="0" scaled="0"/>
          </a:gra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087457" y="2346620"/>
            <a:ext cx="2542547" cy="723702"/>
            <a:chOff x="1751015" y="2344780"/>
            <a:chExt cx="2542547" cy="723702"/>
          </a:xfrm>
        </p:grpSpPr>
        <p:sp>
          <p:nvSpPr>
            <p:cNvPr id="31" name="Pentagon 30"/>
            <p:cNvSpPr/>
            <p:nvPr/>
          </p:nvSpPr>
          <p:spPr>
            <a:xfrm>
              <a:off x="2034147" y="2345468"/>
              <a:ext cx="2259415"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15875">
                    <a:noFill/>
                    <a:round/>
                  </a:ln>
                  <a:solidFill>
                    <a:schemeClr val="accent1"/>
                  </a:solidFill>
                  <a:latin typeface="Calibri" panose="020F0502020204030204" pitchFamily="34" charset="0"/>
                  <a:cs typeface="Calibri" panose="020F0502020204030204" pitchFamily="34" charset="0"/>
                </a:rPr>
                <a:t>The Gospel is Genuine as to its Nature</a:t>
              </a:r>
            </a:p>
            <a:p>
              <a:pPr algn="ctr"/>
              <a:r>
                <a:rPr lang="en-US" sz="1600" dirty="0">
                  <a:ln w="15875">
                    <a:noFill/>
                    <a:round/>
                  </a:ln>
                  <a:solidFill>
                    <a:schemeClr val="accent1"/>
                  </a:solidFill>
                  <a:latin typeface="Calibri" panose="020F0502020204030204" pitchFamily="34" charset="0"/>
                  <a:cs typeface="Calibri" panose="020F0502020204030204" pitchFamily="34" charset="0"/>
                </a:rPr>
                <a:t>Chapter 2</a:t>
              </a:r>
            </a:p>
          </p:txBody>
        </p:sp>
        <p:sp>
          <p:nvSpPr>
            <p:cNvPr id="4" name="Chevron 3"/>
            <p:cNvSpPr/>
            <p:nvPr/>
          </p:nvSpPr>
          <p:spPr>
            <a:xfrm>
              <a:off x="1751015" y="2344780"/>
              <a:ext cx="552893" cy="723014"/>
            </a:xfrm>
            <a:prstGeom prst="chevron">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3" name="Group 52"/>
          <p:cNvGrpSpPr/>
          <p:nvPr/>
        </p:nvGrpSpPr>
        <p:grpSpPr>
          <a:xfrm>
            <a:off x="5621431" y="2342616"/>
            <a:ext cx="2531327" cy="731661"/>
            <a:chOff x="5621431" y="2336698"/>
            <a:chExt cx="2531327" cy="731661"/>
          </a:xfrm>
        </p:grpSpPr>
        <p:sp>
          <p:nvSpPr>
            <p:cNvPr id="40" name="Pentagon 39"/>
            <p:cNvSpPr/>
            <p:nvPr/>
          </p:nvSpPr>
          <p:spPr>
            <a:xfrm>
              <a:off x="5875529" y="2336698"/>
              <a:ext cx="2277229"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ln w="15875">
                    <a:noFill/>
                    <a:round/>
                  </a:ln>
                  <a:latin typeface="Calibri" panose="020F0502020204030204" pitchFamily="34" charset="0"/>
                  <a:cs typeface="Calibri" panose="020F0502020204030204" pitchFamily="34" charset="0"/>
                </a:rPr>
                <a:t>      </a:t>
              </a:r>
              <a:r>
                <a:rPr lang="en-US" sz="1100" b="1" dirty="0">
                  <a:solidFill>
                    <a:srgbClr val="231F20"/>
                  </a:solidFill>
                  <a:latin typeface="Arial" panose="020B0604020202020204" pitchFamily="34" charset="0"/>
                </a:rPr>
                <a:t>The Gospel Is Superior In        0    the Privileges it Offers</a:t>
              </a:r>
              <a:endParaRPr lang="en-US" sz="1100" b="1" dirty="0">
                <a:ln w="15875">
                  <a:noFill/>
                  <a:round/>
                </a:ln>
                <a:solidFill>
                  <a:schemeClr val="accent1"/>
                </a:solidFill>
                <a:latin typeface="Calibri" panose="020F0502020204030204" pitchFamily="34" charset="0"/>
                <a:cs typeface="Calibri" panose="020F0502020204030204" pitchFamily="34" charset="0"/>
              </a:endParaRPr>
            </a:p>
            <a:p>
              <a:pPr algn="ctr"/>
              <a:r>
                <a:rPr lang="en-US" sz="1600" dirty="0">
                  <a:ln w="15875">
                    <a:noFill/>
                    <a:round/>
                  </a:ln>
                  <a:solidFill>
                    <a:schemeClr val="accent1"/>
                  </a:solidFill>
                  <a:latin typeface="Calibri" panose="020F0502020204030204" pitchFamily="34" charset="0"/>
                  <a:cs typeface="Calibri" panose="020F0502020204030204" pitchFamily="34" charset="0"/>
                </a:rPr>
                <a:t>Chapter 4</a:t>
              </a:r>
              <a:endParaRPr lang="en-US" sz="1600" dirty="0"/>
            </a:p>
          </p:txBody>
        </p:sp>
        <p:sp>
          <p:nvSpPr>
            <p:cNvPr id="48" name="Chevron 47"/>
            <p:cNvSpPr/>
            <p:nvPr/>
          </p:nvSpPr>
          <p:spPr>
            <a:xfrm>
              <a:off x="5621431" y="2345345"/>
              <a:ext cx="552893" cy="723014"/>
            </a:xfrm>
            <a:prstGeom prst="chevron">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 name="Group 2"/>
          <p:cNvGrpSpPr/>
          <p:nvPr/>
        </p:nvGrpSpPr>
        <p:grpSpPr>
          <a:xfrm>
            <a:off x="1304225" y="3313969"/>
            <a:ext cx="232579" cy="520431"/>
            <a:chOff x="1304225" y="3313969"/>
            <a:chExt cx="232579" cy="520431"/>
          </a:xfrm>
        </p:grpSpPr>
        <p:sp>
          <p:nvSpPr>
            <p:cNvPr id="15" name="Oval 14"/>
            <p:cNvSpPr/>
            <p:nvPr/>
          </p:nvSpPr>
          <p:spPr>
            <a:xfrm>
              <a:off x="1304225" y="3313969"/>
              <a:ext cx="232579" cy="23257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8" name="Straight Connector 7"/>
            <p:cNvCxnSpPr/>
            <p:nvPr/>
          </p:nvCxnSpPr>
          <p:spPr>
            <a:xfrm>
              <a:off x="1420515" y="3536312"/>
              <a:ext cx="0" cy="298088"/>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162858" y="3057855"/>
            <a:ext cx="232579" cy="501272"/>
            <a:chOff x="3162858" y="3057855"/>
            <a:chExt cx="232579" cy="501272"/>
          </a:xfrm>
        </p:grpSpPr>
        <p:sp>
          <p:nvSpPr>
            <p:cNvPr id="23" name="Oval 22"/>
            <p:cNvSpPr/>
            <p:nvPr/>
          </p:nvSpPr>
          <p:spPr>
            <a:xfrm>
              <a:off x="3162858" y="3326548"/>
              <a:ext cx="232579" cy="23257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52" name="Straight Connector 51"/>
            <p:cNvCxnSpPr/>
            <p:nvPr/>
          </p:nvCxnSpPr>
          <p:spPr>
            <a:xfrm>
              <a:off x="3279033" y="3057855"/>
              <a:ext cx="0" cy="298088"/>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169046" y="3778734"/>
            <a:ext cx="2542616" cy="723702"/>
            <a:chOff x="1751015" y="2344780"/>
            <a:chExt cx="2542616" cy="723702"/>
          </a:xfrm>
        </p:grpSpPr>
        <p:sp>
          <p:nvSpPr>
            <p:cNvPr id="55" name="Pentagon 54"/>
            <p:cNvSpPr/>
            <p:nvPr/>
          </p:nvSpPr>
          <p:spPr>
            <a:xfrm>
              <a:off x="2034147" y="2345468"/>
              <a:ext cx="2259484"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n w="15875">
                    <a:noFill/>
                    <a:round/>
                  </a:ln>
                  <a:solidFill>
                    <a:srgbClr val="061438"/>
                  </a:solidFill>
                  <a:latin typeface="Calibri" panose="020F0502020204030204" pitchFamily="34" charset="0"/>
                  <a:cs typeface="Calibri" panose="020F0502020204030204" pitchFamily="34" charset="0"/>
                </a:rPr>
                <a:t>   The Gospel Is Genuine</a:t>
              </a:r>
            </a:p>
            <a:p>
              <a:pPr algn="ctr"/>
              <a:r>
                <a:rPr lang="en-US" sz="1200" b="1" dirty="0">
                  <a:ln w="15875">
                    <a:noFill/>
                    <a:round/>
                  </a:ln>
                  <a:solidFill>
                    <a:srgbClr val="061438"/>
                  </a:solidFill>
                  <a:latin typeface="Calibri" panose="020F0502020204030204" pitchFamily="34" charset="0"/>
                  <a:cs typeface="Calibri" panose="020F0502020204030204" pitchFamily="34" charset="0"/>
                </a:rPr>
                <a:t> as to its Origin</a:t>
              </a:r>
            </a:p>
            <a:p>
              <a:pPr algn="ctr"/>
              <a:r>
                <a:rPr lang="en-US" sz="1600" dirty="0">
                  <a:ln w="15875">
                    <a:noFill/>
                    <a:round/>
                  </a:ln>
                  <a:solidFill>
                    <a:schemeClr val="accent1"/>
                  </a:solidFill>
                  <a:latin typeface="Calibri" panose="020F0502020204030204" pitchFamily="34" charset="0"/>
                  <a:cs typeface="Calibri" panose="020F0502020204030204" pitchFamily="34" charset="0"/>
                </a:rPr>
                <a:t>Chapter 1</a:t>
              </a:r>
            </a:p>
          </p:txBody>
        </p:sp>
        <p:sp>
          <p:nvSpPr>
            <p:cNvPr id="56" name="Chevron 55"/>
            <p:cNvSpPr/>
            <p:nvPr/>
          </p:nvSpPr>
          <p:spPr>
            <a:xfrm>
              <a:off x="1751015" y="2344780"/>
              <a:ext cx="552893" cy="723014"/>
            </a:xfrm>
            <a:prstGeom prst="chevron">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7" name="Group 56"/>
          <p:cNvGrpSpPr/>
          <p:nvPr/>
        </p:nvGrpSpPr>
        <p:grpSpPr>
          <a:xfrm>
            <a:off x="3900026" y="3774820"/>
            <a:ext cx="3025118" cy="731707"/>
            <a:chOff x="1753974" y="2336087"/>
            <a:chExt cx="2650515" cy="731707"/>
          </a:xfrm>
        </p:grpSpPr>
        <p:sp>
          <p:nvSpPr>
            <p:cNvPr id="58" name="Pentagon 57"/>
            <p:cNvSpPr/>
            <p:nvPr/>
          </p:nvSpPr>
          <p:spPr>
            <a:xfrm>
              <a:off x="2042922" y="2336087"/>
              <a:ext cx="2361567"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a:ln w="15875">
                    <a:noFill/>
                    <a:round/>
                  </a:ln>
                  <a:solidFill>
                    <a:srgbClr val="061438"/>
                  </a:solidFill>
                  <a:latin typeface="Calibri" panose="020F0502020204030204" pitchFamily="34" charset="0"/>
                  <a:cs typeface="Calibri" panose="020F0502020204030204" pitchFamily="34" charset="0"/>
                </a:rPr>
                <a:t>   </a:t>
              </a:r>
            </a:p>
            <a:p>
              <a:r>
                <a:rPr lang="en-US" sz="1100" b="1" dirty="0">
                  <a:ln w="15875">
                    <a:noFill/>
                    <a:round/>
                  </a:ln>
                  <a:solidFill>
                    <a:srgbClr val="061438"/>
                  </a:solidFill>
                  <a:latin typeface="Calibri" panose="020F0502020204030204" pitchFamily="34" charset="0"/>
                  <a:cs typeface="Calibri" panose="020F0502020204030204" pitchFamily="34" charset="0"/>
                </a:rPr>
                <a:t>       </a:t>
              </a:r>
              <a:r>
                <a:rPr lang="en-US" sz="1100" b="1" dirty="0">
                  <a:solidFill>
                    <a:srgbClr val="061438"/>
                  </a:solidFill>
                </a:rPr>
                <a:t>The Gospel Is Superior in</a:t>
              </a:r>
            </a:p>
            <a:p>
              <a:r>
                <a:rPr lang="en-US" sz="1100" b="1" dirty="0">
                  <a:solidFill>
                    <a:srgbClr val="061438"/>
                  </a:solidFill>
                </a:rPr>
                <a:t>      the New Relationship it Creates</a:t>
              </a:r>
              <a:r>
                <a:rPr lang="en-US" sz="1100" b="1" dirty="0">
                  <a:ln w="15875">
                    <a:noFill/>
                    <a:round/>
                  </a:ln>
                  <a:solidFill>
                    <a:srgbClr val="061438"/>
                  </a:solidFill>
                  <a:latin typeface="Calibri" panose="020F0502020204030204" pitchFamily="34" charset="0"/>
                  <a:cs typeface="Calibri" panose="020F0502020204030204" pitchFamily="34" charset="0"/>
                </a:rPr>
                <a:t> </a:t>
              </a:r>
            </a:p>
            <a:p>
              <a:pPr algn="ctr"/>
              <a:r>
                <a:rPr lang="en-US" sz="1600" dirty="0">
                  <a:ln w="15875">
                    <a:noFill/>
                    <a:round/>
                  </a:ln>
                  <a:solidFill>
                    <a:schemeClr val="accent1"/>
                  </a:solidFill>
                  <a:latin typeface="Calibri" panose="020F0502020204030204" pitchFamily="34" charset="0"/>
                  <a:cs typeface="Calibri" panose="020F0502020204030204" pitchFamily="34" charset="0"/>
                </a:rPr>
                <a:t>Chapter 3</a:t>
              </a:r>
            </a:p>
          </p:txBody>
        </p:sp>
        <p:sp>
          <p:nvSpPr>
            <p:cNvPr id="59" name="Chevron 58"/>
            <p:cNvSpPr/>
            <p:nvPr/>
          </p:nvSpPr>
          <p:spPr>
            <a:xfrm>
              <a:off x="1753974" y="2344780"/>
              <a:ext cx="552893" cy="723014"/>
            </a:xfrm>
            <a:prstGeom prst="chevron">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6" name="Group 5"/>
          <p:cNvGrpSpPr/>
          <p:nvPr/>
        </p:nvGrpSpPr>
        <p:grpSpPr>
          <a:xfrm>
            <a:off x="5021491" y="3322355"/>
            <a:ext cx="232579" cy="516363"/>
            <a:chOff x="5021491" y="3322355"/>
            <a:chExt cx="232579" cy="516363"/>
          </a:xfrm>
        </p:grpSpPr>
        <p:sp>
          <p:nvSpPr>
            <p:cNvPr id="24" name="Oval 23"/>
            <p:cNvSpPr/>
            <p:nvPr/>
          </p:nvSpPr>
          <p:spPr>
            <a:xfrm>
              <a:off x="5021491" y="3322355"/>
              <a:ext cx="232579" cy="23257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0" name="Straight Connector 59"/>
            <p:cNvCxnSpPr/>
            <p:nvPr/>
          </p:nvCxnSpPr>
          <p:spPr>
            <a:xfrm>
              <a:off x="5134821" y="3540630"/>
              <a:ext cx="0" cy="298088"/>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6880124" y="3069574"/>
            <a:ext cx="232579" cy="481167"/>
            <a:chOff x="6880124" y="3069574"/>
            <a:chExt cx="232579" cy="481167"/>
          </a:xfrm>
        </p:grpSpPr>
        <p:sp>
          <p:nvSpPr>
            <p:cNvPr id="25" name="Oval 24"/>
            <p:cNvSpPr/>
            <p:nvPr/>
          </p:nvSpPr>
          <p:spPr>
            <a:xfrm>
              <a:off x="6880124" y="3318162"/>
              <a:ext cx="232579" cy="23257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2" name="Straight Connector 61"/>
            <p:cNvCxnSpPr/>
            <p:nvPr/>
          </p:nvCxnSpPr>
          <p:spPr>
            <a:xfrm>
              <a:off x="6996413" y="3069574"/>
              <a:ext cx="0" cy="298088"/>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7631006" y="3744488"/>
            <a:ext cx="2536124" cy="732118"/>
            <a:chOff x="1753974" y="2335676"/>
            <a:chExt cx="2536124" cy="732118"/>
          </a:xfrm>
        </p:grpSpPr>
        <p:sp>
          <p:nvSpPr>
            <p:cNvPr id="64" name="Pentagon 63"/>
            <p:cNvSpPr/>
            <p:nvPr/>
          </p:nvSpPr>
          <p:spPr>
            <a:xfrm>
              <a:off x="2030420" y="2335676"/>
              <a:ext cx="2259678"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231F20"/>
                  </a:solidFill>
                  <a:latin typeface="Arial" panose="020B0604020202020204" pitchFamily="34" charset="0"/>
                </a:rPr>
                <a:t>      Christ’s Love</a:t>
              </a:r>
            </a:p>
            <a:p>
              <a:r>
                <a:rPr lang="en-US" sz="1200" b="1" dirty="0">
                  <a:solidFill>
                    <a:srgbClr val="231F20"/>
                  </a:solidFill>
                  <a:latin typeface="Arial" panose="020B0604020202020204" pitchFamily="34" charset="0"/>
                </a:rPr>
                <a:t>      Ends</a:t>
              </a:r>
              <a:r>
                <a:rPr lang="en-US" sz="1200" b="1" i="1" dirty="0">
                  <a:solidFill>
                    <a:srgbClr val="231F20"/>
                  </a:solidFill>
                  <a:latin typeface="Arial" panose="020B0604020202020204" pitchFamily="34" charset="0"/>
                </a:rPr>
                <a:t> Law </a:t>
              </a:r>
              <a:r>
                <a:rPr lang="en-US" sz="1200" b="1" dirty="0">
                  <a:solidFill>
                    <a:srgbClr val="231F20"/>
                  </a:solidFill>
                  <a:latin typeface="Arial" panose="020B0604020202020204" pitchFamily="34" charset="0"/>
                </a:rPr>
                <a:t>Bondage</a:t>
              </a:r>
              <a:r>
                <a:rPr lang="en-US" sz="1200" b="1" dirty="0">
                  <a:ln w="15875">
                    <a:noFill/>
                    <a:round/>
                  </a:ln>
                  <a:latin typeface="Calibri" panose="020F0502020204030204" pitchFamily="34" charset="0"/>
                  <a:cs typeface="Calibri" panose="020F0502020204030204" pitchFamily="34" charset="0"/>
                </a:rPr>
                <a:t>   </a:t>
              </a:r>
              <a:endParaRPr lang="en-US" sz="1100" b="1" dirty="0">
                <a:ln w="15875">
                  <a:noFill/>
                  <a:round/>
                </a:ln>
                <a:solidFill>
                  <a:schemeClr val="accent1"/>
                </a:solidFill>
                <a:latin typeface="Calibri" panose="020F0502020204030204" pitchFamily="34" charset="0"/>
                <a:cs typeface="Calibri" panose="020F0502020204030204" pitchFamily="34" charset="0"/>
              </a:endParaRPr>
            </a:p>
            <a:p>
              <a:pPr algn="ctr"/>
              <a:r>
                <a:rPr lang="en-US" sz="1600" dirty="0">
                  <a:ln w="15875">
                    <a:noFill/>
                    <a:round/>
                  </a:ln>
                  <a:solidFill>
                    <a:schemeClr val="accent1"/>
                  </a:solidFill>
                  <a:latin typeface="Calibri" panose="020F0502020204030204" pitchFamily="34" charset="0"/>
                  <a:cs typeface="Calibri" panose="020F0502020204030204" pitchFamily="34" charset="0"/>
                </a:rPr>
                <a:t>Chapter 5</a:t>
              </a:r>
            </a:p>
          </p:txBody>
        </p:sp>
        <p:sp>
          <p:nvSpPr>
            <p:cNvPr id="65" name="Chevron 64"/>
            <p:cNvSpPr/>
            <p:nvPr/>
          </p:nvSpPr>
          <p:spPr>
            <a:xfrm>
              <a:off x="1753974" y="2344780"/>
              <a:ext cx="552893" cy="723014"/>
            </a:xfrm>
            <a:prstGeom prst="chevron">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9" name="Group 8"/>
          <p:cNvGrpSpPr/>
          <p:nvPr/>
        </p:nvGrpSpPr>
        <p:grpSpPr>
          <a:xfrm>
            <a:off x="8738757" y="3330741"/>
            <a:ext cx="232579" cy="511475"/>
            <a:chOff x="8738757" y="3330741"/>
            <a:chExt cx="232579" cy="511475"/>
          </a:xfrm>
        </p:grpSpPr>
        <p:sp>
          <p:nvSpPr>
            <p:cNvPr id="28" name="Oval 27"/>
            <p:cNvSpPr/>
            <p:nvPr/>
          </p:nvSpPr>
          <p:spPr>
            <a:xfrm>
              <a:off x="8738757" y="3330741"/>
              <a:ext cx="232579" cy="23257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6" name="Straight Connector 65"/>
            <p:cNvCxnSpPr/>
            <p:nvPr/>
          </p:nvCxnSpPr>
          <p:spPr>
            <a:xfrm>
              <a:off x="8856325" y="3544128"/>
              <a:ext cx="0" cy="298088"/>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0597388" y="3053942"/>
            <a:ext cx="232579" cy="513572"/>
            <a:chOff x="10597388" y="3053942"/>
            <a:chExt cx="232579" cy="513572"/>
          </a:xfrm>
        </p:grpSpPr>
        <p:sp>
          <p:nvSpPr>
            <p:cNvPr id="29" name="Oval 28"/>
            <p:cNvSpPr/>
            <p:nvPr/>
          </p:nvSpPr>
          <p:spPr>
            <a:xfrm>
              <a:off x="10597388" y="3334935"/>
              <a:ext cx="232579" cy="232579"/>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67" name="Straight Connector 66"/>
            <p:cNvCxnSpPr/>
            <p:nvPr/>
          </p:nvCxnSpPr>
          <p:spPr>
            <a:xfrm>
              <a:off x="10709769" y="3053942"/>
              <a:ext cx="0" cy="298088"/>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9551506" y="2343931"/>
            <a:ext cx="2547134" cy="731969"/>
            <a:chOff x="5621431" y="2336390"/>
            <a:chExt cx="2547134" cy="731969"/>
          </a:xfrm>
        </p:grpSpPr>
        <p:sp>
          <p:nvSpPr>
            <p:cNvPr id="69" name="Pentagon 68"/>
            <p:cNvSpPr/>
            <p:nvPr/>
          </p:nvSpPr>
          <p:spPr>
            <a:xfrm>
              <a:off x="5891336" y="2336390"/>
              <a:ext cx="2277229" cy="723014"/>
            </a:xfrm>
            <a:prstGeom prst="homePlate">
              <a:avLst/>
            </a:prstGeom>
            <a:solidFill>
              <a:schemeClr val="bg1">
                <a:lumMod val="95000"/>
              </a:schemeClr>
            </a:solidFill>
            <a:ln w="3175">
              <a:solidFill>
                <a:schemeClr val="tx1"/>
              </a:solidFill>
            </a:ln>
            <a:effectLst>
              <a:outerShdw blurRad="127000" dist="88900" dir="60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rgbClr val="231F20"/>
                  </a:solidFill>
                  <a:latin typeface="Arial" panose="020B0604020202020204" pitchFamily="34" charset="0"/>
                </a:rPr>
                <a:t>    Christ’s Love</a:t>
              </a:r>
            </a:p>
            <a:p>
              <a:r>
                <a:rPr lang="en-US" sz="1200" b="1" dirty="0">
                  <a:solidFill>
                    <a:srgbClr val="231F20"/>
                  </a:solidFill>
                  <a:latin typeface="Arial" panose="020B0604020202020204" pitchFamily="34" charset="0"/>
                </a:rPr>
                <a:t>     Ends </a:t>
              </a:r>
              <a:r>
                <a:rPr lang="en-US" sz="1200" b="1" i="1" dirty="0">
                  <a:solidFill>
                    <a:srgbClr val="231F20"/>
                  </a:solidFill>
                  <a:latin typeface="Arial" panose="020B0604020202020204" pitchFamily="34" charset="0"/>
                </a:rPr>
                <a:t>Flesh</a:t>
              </a:r>
              <a:r>
                <a:rPr lang="en-US" sz="1200" b="1" dirty="0">
                  <a:solidFill>
                    <a:srgbClr val="231F20"/>
                  </a:solidFill>
                  <a:latin typeface="Arial" panose="020B0604020202020204" pitchFamily="34" charset="0"/>
                </a:rPr>
                <a:t> Bondage</a:t>
              </a:r>
              <a:r>
                <a:rPr lang="en-US" sz="1200" b="1" dirty="0">
                  <a:ln w="15875">
                    <a:noFill/>
                    <a:round/>
                  </a:ln>
                  <a:latin typeface="Calibri" panose="020F0502020204030204" pitchFamily="34" charset="0"/>
                  <a:cs typeface="Calibri" panose="020F0502020204030204" pitchFamily="34" charset="0"/>
                </a:rPr>
                <a:t> </a:t>
              </a:r>
              <a:endParaRPr lang="en-US" sz="1200" b="1" dirty="0">
                <a:ln w="15875">
                  <a:noFill/>
                  <a:round/>
                </a:ln>
                <a:solidFill>
                  <a:schemeClr val="accent1"/>
                </a:solidFill>
                <a:latin typeface="Calibri" panose="020F0502020204030204" pitchFamily="34" charset="0"/>
                <a:cs typeface="Calibri" panose="020F0502020204030204" pitchFamily="34" charset="0"/>
              </a:endParaRPr>
            </a:p>
            <a:p>
              <a:pPr algn="ctr"/>
              <a:r>
                <a:rPr lang="en-US" sz="1600" dirty="0">
                  <a:ln w="15875">
                    <a:noFill/>
                    <a:round/>
                  </a:ln>
                  <a:solidFill>
                    <a:schemeClr val="accent1"/>
                  </a:solidFill>
                  <a:latin typeface="Calibri" panose="020F0502020204030204" pitchFamily="34" charset="0"/>
                  <a:cs typeface="Calibri" panose="020F0502020204030204" pitchFamily="34" charset="0"/>
                </a:rPr>
                <a:t>Chapter 6</a:t>
              </a:r>
              <a:endParaRPr lang="en-US" sz="1600" dirty="0"/>
            </a:p>
          </p:txBody>
        </p:sp>
        <p:sp>
          <p:nvSpPr>
            <p:cNvPr id="70" name="Chevron 69"/>
            <p:cNvSpPr/>
            <p:nvPr/>
          </p:nvSpPr>
          <p:spPr>
            <a:xfrm>
              <a:off x="5621431" y="2345345"/>
              <a:ext cx="552893" cy="723014"/>
            </a:xfrm>
            <a:prstGeom prst="chevron">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3" name="TextBox 72"/>
          <p:cNvSpPr txBox="1"/>
          <p:nvPr/>
        </p:nvSpPr>
        <p:spPr>
          <a:xfrm>
            <a:off x="1924718" y="1692745"/>
            <a:ext cx="2708629" cy="523220"/>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14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In Chapters 1 &amp; 2</a:t>
            </a:r>
          </a:p>
          <a:p>
            <a:pPr algn="ctr"/>
            <a:r>
              <a:rPr lang="en-US" sz="14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CHRIST’S GOSPEL IS GENUINE</a:t>
            </a:r>
            <a:r>
              <a:rPr lang="en-US" sz="11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a:t>
            </a:r>
            <a:endParaRPr lang="en-US" sz="1100"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endParaRPr>
          </a:p>
        </p:txBody>
      </p:sp>
      <p:sp>
        <p:nvSpPr>
          <p:cNvPr id="74" name="TextBox 73"/>
          <p:cNvSpPr txBox="1"/>
          <p:nvPr/>
        </p:nvSpPr>
        <p:spPr>
          <a:xfrm>
            <a:off x="5421401" y="1687021"/>
            <a:ext cx="2708629" cy="523220"/>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14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In Chapters 3 &amp; 4</a:t>
            </a:r>
          </a:p>
          <a:p>
            <a:pPr algn="ctr"/>
            <a:r>
              <a:rPr lang="en-US" sz="14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CHRIST’S GOSPEL IS SUPERIOR!</a:t>
            </a:r>
            <a:endParaRPr lang="en-US" sz="1400"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endParaRPr>
          </a:p>
        </p:txBody>
      </p:sp>
      <p:sp>
        <p:nvSpPr>
          <p:cNvPr id="75" name="TextBox 74"/>
          <p:cNvSpPr txBox="1"/>
          <p:nvPr/>
        </p:nvSpPr>
        <p:spPr>
          <a:xfrm>
            <a:off x="9243073" y="1688511"/>
            <a:ext cx="2708629" cy="523220"/>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14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In Chapters 5 &amp; 6</a:t>
            </a:r>
            <a:endParaRPr lang="en-US" sz="1400"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endParaRPr>
          </a:p>
          <a:p>
            <a:pPr algn="ctr"/>
            <a:r>
              <a:rPr lang="en-US" sz="1400" b="1" dirty="0">
                <a:ln w="15875">
                  <a:noFill/>
                  <a:round/>
                </a:ln>
                <a:solidFill>
                  <a:srgbClr val="C00000"/>
                </a:solidFill>
                <a:effectLst>
                  <a:reflection blurRad="25400" stA="16000" endPos="39000" dir="5400000" sy="-100000" algn="bl" rotWithShape="0"/>
                </a:effectLst>
                <a:latin typeface="Calibri" panose="020F0502020204030204" pitchFamily="34" charset="0"/>
                <a:cs typeface="Calibri" panose="020F0502020204030204" pitchFamily="34" charset="0"/>
              </a:rPr>
              <a:t>CHRIST’S GOSPEL IS LIBERATING!</a:t>
            </a:r>
          </a:p>
        </p:txBody>
      </p:sp>
      <p:sp>
        <p:nvSpPr>
          <p:cNvPr id="71" name="TextBox 70" hidden="1"/>
          <p:cNvSpPr txBox="1"/>
          <p:nvPr/>
        </p:nvSpPr>
        <p:spPr>
          <a:xfrm>
            <a:off x="3792739" y="5765491"/>
            <a:ext cx="4609150" cy="677108"/>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2400" dirty="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DESIGN</a:t>
            </a:r>
            <a:r>
              <a:rPr lang="en-US" sz="3800" dirty="0">
                <a:ln w="15875">
                  <a:noFill/>
                  <a:round/>
                </a:ln>
                <a:solidFill>
                  <a:schemeClr val="accent3">
                    <a:lumMod val="75000"/>
                  </a:schemeClr>
                </a:solidFill>
                <a:effectLst>
                  <a:reflection blurRad="25400" stA="16000" endPos="39000" dir="5400000" sy="-100000" algn="bl" rotWithShape="0"/>
                </a:effectLst>
                <a:latin typeface="Calibri" panose="020F0502020204030204" pitchFamily="34" charset="0"/>
                <a:cs typeface="Calibri" panose="020F0502020204030204" pitchFamily="34" charset="0"/>
              </a:rPr>
              <a:t> </a:t>
            </a:r>
            <a:r>
              <a:rPr lang="en-US" sz="3800" dirty="0">
                <a:ln w="15875">
                  <a:noFill/>
                  <a:round/>
                </a:ln>
                <a:solidFill>
                  <a:schemeClr val="accent1">
                    <a:lumMod val="60000"/>
                    <a:lumOff val="40000"/>
                  </a:schemeClr>
                </a:solidFill>
                <a:effectLst>
                  <a:reflection blurRad="25400" stA="16000" endPos="39000" dir="5400000" sy="-100000" algn="bl" rotWithShape="0"/>
                </a:effectLst>
                <a:latin typeface="Calibri" panose="020F0502020204030204" pitchFamily="34" charset="0"/>
                <a:cs typeface="Calibri" panose="020F0502020204030204" pitchFamily="34" charset="0"/>
              </a:rPr>
              <a:t>Timeline</a:t>
            </a:r>
            <a:r>
              <a:rPr lang="en-US" sz="3800" dirty="0">
                <a:ln w="15875">
                  <a:noFill/>
                  <a:round/>
                </a:ln>
                <a:solidFill>
                  <a:schemeClr val="accent3">
                    <a:lumMod val="75000"/>
                  </a:schemeClr>
                </a:solidFill>
                <a:effectLst>
                  <a:reflection blurRad="25400" stA="16000" endPos="39000" dir="5400000" sy="-100000" algn="bl" rotWithShape="0"/>
                </a:effectLst>
                <a:latin typeface="Calibri" panose="020F0502020204030204" pitchFamily="34" charset="0"/>
                <a:cs typeface="Calibri" panose="020F0502020204030204" pitchFamily="34" charset="0"/>
              </a:rPr>
              <a:t> </a:t>
            </a:r>
            <a:r>
              <a:rPr lang="en-US" sz="2400" dirty="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RIBBON</a:t>
            </a:r>
          </a:p>
        </p:txBody>
      </p:sp>
      <p:sp>
        <p:nvSpPr>
          <p:cNvPr id="51" name="TextBox 50"/>
          <p:cNvSpPr txBox="1"/>
          <p:nvPr/>
        </p:nvSpPr>
        <p:spPr>
          <a:xfrm>
            <a:off x="4630004" y="1009303"/>
            <a:ext cx="2832223" cy="369332"/>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dirty="0">
                <a:ln w="15875">
                  <a:noFill/>
                  <a:round/>
                </a:ln>
                <a:effectLst>
                  <a:reflection blurRad="25400" stA="16000" endPos="39000" dir="5400000" sy="-100000" algn="bl" rotWithShape="0"/>
                </a:effectLst>
                <a:latin typeface="Calibri" panose="020F0502020204030204" pitchFamily="34" charset="0"/>
                <a:cs typeface="Calibri" panose="020F0502020204030204" pitchFamily="34" charset="0"/>
              </a:rPr>
              <a:t>Six power packed chapters.</a:t>
            </a:r>
          </a:p>
        </p:txBody>
      </p:sp>
    </p:spTree>
    <p:extLst>
      <p:ext uri="{BB962C8B-B14F-4D97-AF65-F5344CB8AC3E}">
        <p14:creationId xmlns:p14="http://schemas.microsoft.com/office/powerpoint/2010/main" val="115625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heckerboard(across)">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5" presetClass="entr" presetSubtype="10" fill="hold" grpId="0" nodeType="withEffect">
                                  <p:stCondLst>
                                    <p:cond delay="800"/>
                                  </p:stCondLst>
                                  <p:childTnLst>
                                    <p:set>
                                      <p:cBhvr>
                                        <p:cTn id="12" dur="1" fill="hold">
                                          <p:stCondLst>
                                            <p:cond delay="0"/>
                                          </p:stCondLst>
                                        </p:cTn>
                                        <p:tgtEl>
                                          <p:spTgt spid="61"/>
                                        </p:tgtEl>
                                        <p:attrNameLst>
                                          <p:attrName>style.visibility</p:attrName>
                                        </p:attrNameLst>
                                      </p:cBhvr>
                                      <p:to>
                                        <p:strVal val="visible"/>
                                      </p:to>
                                    </p:set>
                                    <p:animEffect transition="in" filter="checkerboard(across)">
                                      <p:cBhvr>
                                        <p:cTn id="13" dur="600"/>
                                        <p:tgtEl>
                                          <p:spTgt spid="61"/>
                                        </p:tgtEl>
                                      </p:cBhvr>
                                    </p:animEffect>
                                  </p:childTnLst>
                                </p:cTn>
                              </p:par>
                              <p:par>
                                <p:cTn id="14" presetID="5" presetClass="entr" presetSubtype="10" fill="hold" grpId="0" nodeType="withEffect">
                                  <p:stCondLst>
                                    <p:cond delay="1300"/>
                                  </p:stCondLst>
                                  <p:childTnLst>
                                    <p:set>
                                      <p:cBhvr>
                                        <p:cTn id="15" dur="1" fill="hold">
                                          <p:stCondLst>
                                            <p:cond delay="0"/>
                                          </p:stCondLst>
                                        </p:cTn>
                                        <p:tgtEl>
                                          <p:spTgt spid="35"/>
                                        </p:tgtEl>
                                        <p:attrNameLst>
                                          <p:attrName>style.visibility</p:attrName>
                                        </p:attrNameLst>
                                      </p:cBhvr>
                                      <p:to>
                                        <p:strVal val="visible"/>
                                      </p:to>
                                    </p:set>
                                    <p:animEffect transition="in" filter="checkerboard(across)">
                                      <p:cBhvr>
                                        <p:cTn id="16" dur="600"/>
                                        <p:tgtEl>
                                          <p:spTgt spid="35"/>
                                        </p:tgtEl>
                                      </p:cBhvr>
                                    </p:animEffect>
                                  </p:childTnLst>
                                </p:cTn>
                              </p:par>
                              <p:par>
                                <p:cTn id="17" presetID="42" presetClass="entr" presetSubtype="0" fill="hold" nodeType="withEffect">
                                  <p:stCondLst>
                                    <p:cond delay="240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800"/>
                                        <p:tgtEl>
                                          <p:spTgt spid="54"/>
                                        </p:tgtEl>
                                      </p:cBhvr>
                                    </p:animEffect>
                                    <p:anim calcmode="lin" valueType="num">
                                      <p:cBhvr>
                                        <p:cTn id="20" dur="800" fill="hold"/>
                                        <p:tgtEl>
                                          <p:spTgt spid="54"/>
                                        </p:tgtEl>
                                        <p:attrNameLst>
                                          <p:attrName>ppt_x</p:attrName>
                                        </p:attrNameLst>
                                      </p:cBhvr>
                                      <p:tavLst>
                                        <p:tav tm="0">
                                          <p:val>
                                            <p:strVal val="#ppt_x"/>
                                          </p:val>
                                        </p:tav>
                                        <p:tav tm="100000">
                                          <p:val>
                                            <p:strVal val="#ppt_x"/>
                                          </p:val>
                                        </p:tav>
                                      </p:tavLst>
                                    </p:anim>
                                    <p:anim calcmode="lin" valueType="num">
                                      <p:cBhvr>
                                        <p:cTn id="21" dur="800" fill="hold"/>
                                        <p:tgtEl>
                                          <p:spTgt spid="5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300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380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800"/>
                                        <p:tgtEl>
                                          <p:spTgt spid="13"/>
                                        </p:tgtEl>
                                      </p:cBhvr>
                                    </p:animEffect>
                                    <p:anim calcmode="lin" valueType="num">
                                      <p:cBhvr>
                                        <p:cTn id="30" dur="800" fill="hold"/>
                                        <p:tgtEl>
                                          <p:spTgt spid="13"/>
                                        </p:tgtEl>
                                        <p:attrNameLst>
                                          <p:attrName>ppt_x</p:attrName>
                                        </p:attrNameLst>
                                      </p:cBhvr>
                                      <p:tavLst>
                                        <p:tav tm="0">
                                          <p:val>
                                            <p:strVal val="#ppt_x"/>
                                          </p:val>
                                        </p:tav>
                                        <p:tav tm="100000">
                                          <p:val>
                                            <p:strVal val="#ppt_x"/>
                                          </p:val>
                                        </p:tav>
                                      </p:tavLst>
                                    </p:anim>
                                    <p:anim calcmode="lin" valueType="num">
                                      <p:cBhvr>
                                        <p:cTn id="31" dur="800" fill="hold"/>
                                        <p:tgtEl>
                                          <p:spTgt spid="13"/>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44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500"/>
                            </p:stCondLst>
                            <p:childTnLst>
                              <p:par>
                                <p:cTn id="43" presetID="42" presetClass="entr" presetSubtype="0"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800"/>
                                        <p:tgtEl>
                                          <p:spTgt spid="57"/>
                                        </p:tgtEl>
                                      </p:cBhvr>
                                    </p:animEffect>
                                    <p:anim calcmode="lin" valueType="num">
                                      <p:cBhvr>
                                        <p:cTn id="46" dur="800" fill="hold"/>
                                        <p:tgtEl>
                                          <p:spTgt spid="57"/>
                                        </p:tgtEl>
                                        <p:attrNameLst>
                                          <p:attrName>ppt_x</p:attrName>
                                        </p:attrNameLst>
                                      </p:cBhvr>
                                      <p:tavLst>
                                        <p:tav tm="0">
                                          <p:val>
                                            <p:strVal val="#ppt_x"/>
                                          </p:val>
                                        </p:tav>
                                        <p:tav tm="100000">
                                          <p:val>
                                            <p:strVal val="#ppt_x"/>
                                          </p:val>
                                        </p:tav>
                                      </p:tavLst>
                                    </p:anim>
                                    <p:anim calcmode="lin" valueType="num">
                                      <p:cBhvr>
                                        <p:cTn id="47" dur="800" fill="hold"/>
                                        <p:tgtEl>
                                          <p:spTgt spid="57"/>
                                        </p:tgtEl>
                                        <p:attrNameLst>
                                          <p:attrName>ppt_y</p:attrName>
                                        </p:attrNameLst>
                                      </p:cBhvr>
                                      <p:tavLst>
                                        <p:tav tm="0">
                                          <p:val>
                                            <p:strVal val="#ppt_y+.1"/>
                                          </p:val>
                                        </p:tav>
                                        <p:tav tm="100000">
                                          <p:val>
                                            <p:strVal val="#ppt_y"/>
                                          </p:val>
                                        </p:tav>
                                      </p:tavLst>
                                    </p:anim>
                                  </p:childTnLst>
                                </p:cTn>
                              </p:par>
                            </p:childTnLst>
                          </p:cTn>
                        </p:par>
                        <p:par>
                          <p:cTn id="48" fill="hold">
                            <p:stCondLst>
                              <p:cond delay="1300"/>
                            </p:stCondLst>
                            <p:childTnLst>
                              <p:par>
                                <p:cTn id="49" presetID="42"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anim calcmode="lin" valueType="num">
                                      <p:cBhvr>
                                        <p:cTn id="52" dur="500" fill="hold"/>
                                        <p:tgtEl>
                                          <p:spTgt spid="6"/>
                                        </p:tgtEl>
                                        <p:attrNameLst>
                                          <p:attrName>ppt_x</p:attrName>
                                        </p:attrNameLst>
                                      </p:cBhvr>
                                      <p:tavLst>
                                        <p:tav tm="0">
                                          <p:val>
                                            <p:strVal val="#ppt_x"/>
                                          </p:val>
                                        </p:tav>
                                        <p:tav tm="100000">
                                          <p:val>
                                            <p:strVal val="#ppt_x"/>
                                          </p:val>
                                        </p:tav>
                                      </p:tavLst>
                                    </p:anim>
                                    <p:anim calcmode="lin" valueType="num">
                                      <p:cBhvr>
                                        <p:cTn id="53" dur="500" fill="hold"/>
                                        <p:tgtEl>
                                          <p:spTgt spid="6"/>
                                        </p:tgtEl>
                                        <p:attrNameLst>
                                          <p:attrName>ppt_y</p:attrName>
                                        </p:attrNameLst>
                                      </p:cBhvr>
                                      <p:tavLst>
                                        <p:tav tm="0">
                                          <p:val>
                                            <p:strVal val="#ppt_y+.1"/>
                                          </p:val>
                                        </p:tav>
                                        <p:tav tm="100000">
                                          <p:val>
                                            <p:strVal val="#ppt_y"/>
                                          </p:val>
                                        </p:tav>
                                      </p:tavLst>
                                    </p:anim>
                                  </p:childTnLst>
                                </p:cTn>
                              </p:par>
                            </p:childTnLst>
                          </p:cTn>
                        </p:par>
                        <p:par>
                          <p:cTn id="54" fill="hold">
                            <p:stCondLst>
                              <p:cond delay="1800"/>
                            </p:stCondLst>
                            <p:childTnLst>
                              <p:par>
                                <p:cTn id="55" presetID="47" presetClass="entr" presetSubtype="0"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800"/>
                                        <p:tgtEl>
                                          <p:spTgt spid="53"/>
                                        </p:tgtEl>
                                      </p:cBhvr>
                                    </p:animEffect>
                                    <p:anim calcmode="lin" valueType="num">
                                      <p:cBhvr>
                                        <p:cTn id="58" dur="800" fill="hold"/>
                                        <p:tgtEl>
                                          <p:spTgt spid="53"/>
                                        </p:tgtEl>
                                        <p:attrNameLst>
                                          <p:attrName>ppt_x</p:attrName>
                                        </p:attrNameLst>
                                      </p:cBhvr>
                                      <p:tavLst>
                                        <p:tav tm="0">
                                          <p:val>
                                            <p:strVal val="#ppt_x"/>
                                          </p:val>
                                        </p:tav>
                                        <p:tav tm="100000">
                                          <p:val>
                                            <p:strVal val="#ppt_x"/>
                                          </p:val>
                                        </p:tav>
                                      </p:tavLst>
                                    </p:anim>
                                    <p:anim calcmode="lin" valueType="num">
                                      <p:cBhvr>
                                        <p:cTn id="59" dur="800" fill="hold"/>
                                        <p:tgtEl>
                                          <p:spTgt spid="53"/>
                                        </p:tgtEl>
                                        <p:attrNameLst>
                                          <p:attrName>ppt_y</p:attrName>
                                        </p:attrNameLst>
                                      </p:cBhvr>
                                      <p:tavLst>
                                        <p:tav tm="0">
                                          <p:val>
                                            <p:strVal val="#ppt_y-.1"/>
                                          </p:val>
                                        </p:tav>
                                        <p:tav tm="100000">
                                          <p:val>
                                            <p:strVal val="#ppt_y"/>
                                          </p:val>
                                        </p:tav>
                                      </p:tavLst>
                                    </p:anim>
                                  </p:childTnLst>
                                </p:cTn>
                              </p:par>
                            </p:childTnLst>
                          </p:cTn>
                        </p:par>
                        <p:par>
                          <p:cTn id="60" fill="hold">
                            <p:stCondLst>
                              <p:cond delay="2600"/>
                            </p:stCondLst>
                            <p:childTnLst>
                              <p:par>
                                <p:cTn id="61" presetID="47"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500"/>
                                        <p:tgtEl>
                                          <p:spTgt spid="7"/>
                                        </p:tgtEl>
                                      </p:cBhvr>
                                    </p:animEffect>
                                    <p:anim calcmode="lin" valueType="num">
                                      <p:cBhvr>
                                        <p:cTn id="64" dur="500" fill="hold"/>
                                        <p:tgtEl>
                                          <p:spTgt spid="7"/>
                                        </p:tgtEl>
                                        <p:attrNameLst>
                                          <p:attrName>ppt_x</p:attrName>
                                        </p:attrNameLst>
                                      </p:cBhvr>
                                      <p:tavLst>
                                        <p:tav tm="0">
                                          <p:val>
                                            <p:strVal val="#ppt_x"/>
                                          </p:val>
                                        </p:tav>
                                        <p:tav tm="100000">
                                          <p:val>
                                            <p:strVal val="#ppt_x"/>
                                          </p:val>
                                        </p:tav>
                                      </p:tavLst>
                                    </p:anim>
                                    <p:anim calcmode="lin" valueType="num">
                                      <p:cBhvr>
                                        <p:cTn id="6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childTnLst>
                          </p:cTn>
                        </p:par>
                        <p:par>
                          <p:cTn id="71" fill="hold">
                            <p:stCondLst>
                              <p:cond delay="500"/>
                            </p:stCondLst>
                            <p:childTnLst>
                              <p:par>
                                <p:cTn id="72" presetID="42" presetClass="entr" presetSubtype="0"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800"/>
                                        <p:tgtEl>
                                          <p:spTgt spid="63"/>
                                        </p:tgtEl>
                                      </p:cBhvr>
                                    </p:animEffect>
                                    <p:anim calcmode="lin" valueType="num">
                                      <p:cBhvr>
                                        <p:cTn id="75" dur="800" fill="hold"/>
                                        <p:tgtEl>
                                          <p:spTgt spid="63"/>
                                        </p:tgtEl>
                                        <p:attrNameLst>
                                          <p:attrName>ppt_x</p:attrName>
                                        </p:attrNameLst>
                                      </p:cBhvr>
                                      <p:tavLst>
                                        <p:tav tm="0">
                                          <p:val>
                                            <p:strVal val="#ppt_x"/>
                                          </p:val>
                                        </p:tav>
                                        <p:tav tm="100000">
                                          <p:val>
                                            <p:strVal val="#ppt_x"/>
                                          </p:val>
                                        </p:tav>
                                      </p:tavLst>
                                    </p:anim>
                                    <p:anim calcmode="lin" valueType="num">
                                      <p:cBhvr>
                                        <p:cTn id="76" dur="800" fill="hold"/>
                                        <p:tgtEl>
                                          <p:spTgt spid="63"/>
                                        </p:tgtEl>
                                        <p:attrNameLst>
                                          <p:attrName>ppt_y</p:attrName>
                                        </p:attrNameLst>
                                      </p:cBhvr>
                                      <p:tavLst>
                                        <p:tav tm="0">
                                          <p:val>
                                            <p:strVal val="#ppt_y+.1"/>
                                          </p:val>
                                        </p:tav>
                                        <p:tav tm="100000">
                                          <p:val>
                                            <p:strVal val="#ppt_y"/>
                                          </p:val>
                                        </p:tav>
                                      </p:tavLst>
                                    </p:anim>
                                  </p:childTnLst>
                                </p:cTn>
                              </p:par>
                            </p:childTnLst>
                          </p:cTn>
                        </p:par>
                        <p:par>
                          <p:cTn id="77" fill="hold">
                            <p:stCondLst>
                              <p:cond delay="1300"/>
                            </p:stCondLst>
                            <p:childTnLst>
                              <p:par>
                                <p:cTn id="78" presetID="42" presetClass="entr" presetSubtype="0" fill="hold"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fade">
                                      <p:cBhvr>
                                        <p:cTn id="80" dur="500"/>
                                        <p:tgtEl>
                                          <p:spTgt spid="9"/>
                                        </p:tgtEl>
                                      </p:cBhvr>
                                    </p:animEffect>
                                    <p:anim calcmode="lin" valueType="num">
                                      <p:cBhvr>
                                        <p:cTn id="81" dur="500" fill="hold"/>
                                        <p:tgtEl>
                                          <p:spTgt spid="9"/>
                                        </p:tgtEl>
                                        <p:attrNameLst>
                                          <p:attrName>ppt_x</p:attrName>
                                        </p:attrNameLst>
                                      </p:cBhvr>
                                      <p:tavLst>
                                        <p:tav tm="0">
                                          <p:val>
                                            <p:strVal val="#ppt_x"/>
                                          </p:val>
                                        </p:tav>
                                        <p:tav tm="100000">
                                          <p:val>
                                            <p:strVal val="#ppt_x"/>
                                          </p:val>
                                        </p:tav>
                                      </p:tavLst>
                                    </p:anim>
                                    <p:anim calcmode="lin" valueType="num">
                                      <p:cBhvr>
                                        <p:cTn id="82" dur="500" fill="hold"/>
                                        <p:tgtEl>
                                          <p:spTgt spid="9"/>
                                        </p:tgtEl>
                                        <p:attrNameLst>
                                          <p:attrName>ppt_y</p:attrName>
                                        </p:attrNameLst>
                                      </p:cBhvr>
                                      <p:tavLst>
                                        <p:tav tm="0">
                                          <p:val>
                                            <p:strVal val="#ppt_y+.1"/>
                                          </p:val>
                                        </p:tav>
                                        <p:tav tm="100000">
                                          <p:val>
                                            <p:strVal val="#ppt_y"/>
                                          </p:val>
                                        </p:tav>
                                      </p:tavLst>
                                    </p:anim>
                                  </p:childTnLst>
                                </p:cTn>
                              </p:par>
                            </p:childTnLst>
                          </p:cTn>
                        </p:par>
                        <p:par>
                          <p:cTn id="83" fill="hold">
                            <p:stCondLst>
                              <p:cond delay="1800"/>
                            </p:stCondLst>
                            <p:childTnLst>
                              <p:par>
                                <p:cTn id="84" presetID="47" presetClass="entr" presetSubtype="0" fill="hold"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fade">
                                      <p:cBhvr>
                                        <p:cTn id="86" dur="1000"/>
                                        <p:tgtEl>
                                          <p:spTgt spid="68"/>
                                        </p:tgtEl>
                                      </p:cBhvr>
                                    </p:animEffect>
                                    <p:anim calcmode="lin" valueType="num">
                                      <p:cBhvr>
                                        <p:cTn id="87" dur="1000" fill="hold"/>
                                        <p:tgtEl>
                                          <p:spTgt spid="68"/>
                                        </p:tgtEl>
                                        <p:attrNameLst>
                                          <p:attrName>ppt_x</p:attrName>
                                        </p:attrNameLst>
                                      </p:cBhvr>
                                      <p:tavLst>
                                        <p:tav tm="0">
                                          <p:val>
                                            <p:strVal val="#ppt_x"/>
                                          </p:val>
                                        </p:tav>
                                        <p:tav tm="100000">
                                          <p:val>
                                            <p:strVal val="#ppt_x"/>
                                          </p:val>
                                        </p:tav>
                                      </p:tavLst>
                                    </p:anim>
                                    <p:anim calcmode="lin" valueType="num">
                                      <p:cBhvr>
                                        <p:cTn id="88" dur="1000" fill="hold"/>
                                        <p:tgtEl>
                                          <p:spTgt spid="68"/>
                                        </p:tgtEl>
                                        <p:attrNameLst>
                                          <p:attrName>ppt_y</p:attrName>
                                        </p:attrNameLst>
                                      </p:cBhvr>
                                      <p:tavLst>
                                        <p:tav tm="0">
                                          <p:val>
                                            <p:strVal val="#ppt_y-.1"/>
                                          </p:val>
                                        </p:tav>
                                        <p:tav tm="100000">
                                          <p:val>
                                            <p:strVal val="#ppt_y"/>
                                          </p:val>
                                        </p:tav>
                                      </p:tavLst>
                                    </p:anim>
                                  </p:childTnLst>
                                </p:cTn>
                              </p:par>
                            </p:childTnLst>
                          </p:cTn>
                        </p:par>
                        <p:par>
                          <p:cTn id="89" fill="hold">
                            <p:stCondLst>
                              <p:cond delay="2800"/>
                            </p:stCondLst>
                            <p:childTnLst>
                              <p:par>
                                <p:cTn id="90" presetID="47" presetClass="entr" presetSubtype="0" fill="hold" nodeType="after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anim calcmode="lin" valueType="num">
                                      <p:cBhvr>
                                        <p:cTn id="93" dur="500" fill="hold"/>
                                        <p:tgtEl>
                                          <p:spTgt spid="10"/>
                                        </p:tgtEl>
                                        <p:attrNameLst>
                                          <p:attrName>ppt_x</p:attrName>
                                        </p:attrNameLst>
                                      </p:cBhvr>
                                      <p:tavLst>
                                        <p:tav tm="0">
                                          <p:val>
                                            <p:strVal val="#ppt_x"/>
                                          </p:val>
                                        </p:tav>
                                        <p:tav tm="100000">
                                          <p:val>
                                            <p:strVal val="#ppt_x"/>
                                          </p:val>
                                        </p:tav>
                                      </p:tavLst>
                                    </p:anim>
                                    <p:anim calcmode="lin" valueType="num">
                                      <p:cBhvr>
                                        <p:cTn id="9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1" grpId="0" animBg="1"/>
      <p:bldP spid="35" grpId="0" animBg="1"/>
      <p:bldP spid="73" grpId="0"/>
      <p:bldP spid="74" grpId="0"/>
      <p:bldP spid="75"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6696"/>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0" y="-6696"/>
            <a:ext cx="430276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1198882" y="45433"/>
            <a:ext cx="696976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Here’s Just One</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p>
          <a:p>
            <a:pPr lvl="0" algn="ct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Example…</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594306" y="535952"/>
            <a:ext cx="7319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6324885" y="79607"/>
            <a:ext cx="384499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dirty="0">
                <a:solidFill>
                  <a:schemeClr val="accent3">
                    <a:lumMod val="20000"/>
                    <a:lumOff val="80000"/>
                  </a:schemeClr>
                </a:solidFill>
                <a:latin typeface="Gill Sans MT Condensed" panose="020B0506020104020203" pitchFamily="34" charset="0"/>
              </a:rPr>
              <a:t>Prove Us Wrong! </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613356" y="756960"/>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3" y="756960"/>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613356" y="6003272"/>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2" y="6003272"/>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a:extLst>
              <a:ext uri="{FF2B5EF4-FFF2-40B4-BE49-F238E27FC236}">
                <a16:creationId xmlns:a16="http://schemas.microsoft.com/office/drawing/2014/main" id="{4EE0CC59-2FAB-4A16-9ACB-AB03458485F0}"/>
              </a:ext>
            </a:extLst>
          </p:cNvPr>
          <p:cNvSpPr txBox="1"/>
          <p:nvPr/>
        </p:nvSpPr>
        <p:spPr>
          <a:xfrm>
            <a:off x="211292" y="1892092"/>
            <a:ext cx="3809923" cy="3895618"/>
          </a:xfrm>
          <a:prstGeom prst="rect">
            <a:avLst/>
          </a:prstGeom>
          <a:noFill/>
        </p:spPr>
        <p:txBody>
          <a:bodyPr wrap="square" rtlCol="0">
            <a:spAutoFit/>
          </a:bodyPr>
          <a:lstStyle/>
          <a:p>
            <a:pPr>
              <a:lnSpc>
                <a:spcPct val="150000"/>
              </a:lnSpc>
            </a:pPr>
            <a:r>
              <a:rPr lang="en-US" sz="1400" dirty="0">
                <a:solidFill>
                  <a:schemeClr val="bg1"/>
                </a:solidFill>
                <a:effectLst>
                  <a:outerShdw blurRad="38100" dist="38100" dir="2700000" algn="tl">
                    <a:srgbClr val="000000">
                      <a:alpha val="43137"/>
                    </a:srgbClr>
                  </a:outerShdw>
                </a:effectLst>
              </a:rPr>
              <a:t>When we begin searching out all the Bible’s words and terms which relate to our salvation, they all begin with the same starting point.</a:t>
            </a:r>
          </a:p>
          <a:p>
            <a:pPr>
              <a:lnSpc>
                <a:spcPct val="150000"/>
              </a:lnSpc>
            </a:pPr>
            <a:endParaRPr lang="en-US" sz="1400" dirty="0">
              <a:solidFill>
                <a:schemeClr val="bg1"/>
              </a:solidFill>
              <a:effectLst>
                <a:outerShdw blurRad="38100" dist="38100" dir="2700000" algn="tl">
                  <a:srgbClr val="000000">
                    <a:alpha val="43137"/>
                  </a:srgbClr>
                </a:outerShdw>
              </a:effectLst>
            </a:endParaRPr>
          </a:p>
          <a:p>
            <a:pPr>
              <a:lnSpc>
                <a:spcPct val="150000"/>
              </a:lnSpc>
            </a:pPr>
            <a:r>
              <a:rPr lang="en-US" sz="1400" dirty="0">
                <a:solidFill>
                  <a:schemeClr val="bg1"/>
                </a:solidFill>
                <a:effectLst>
                  <a:outerShdw blurRad="38100" dist="38100" dir="2700000" algn="tl">
                    <a:srgbClr val="000000">
                      <a:alpha val="43137"/>
                    </a:srgbClr>
                  </a:outerShdw>
                </a:effectLst>
              </a:rPr>
              <a:t>They ALL connect back to the Old Testament </a:t>
            </a:r>
            <a:r>
              <a:rPr lang="en-US" sz="4400" dirty="0">
                <a:solidFill>
                  <a:srgbClr val="00B0F0"/>
                </a:solidFill>
                <a:effectLst>
                  <a:outerShdw blurRad="38100" dist="38100" dir="2700000" algn="tl">
                    <a:srgbClr val="000000">
                      <a:alpha val="43137"/>
                    </a:srgbClr>
                  </a:outerShdw>
                </a:effectLst>
              </a:rPr>
              <a:t>sacrifices</a:t>
            </a:r>
            <a:r>
              <a:rPr lang="en-US" sz="1400" dirty="0">
                <a:solidFill>
                  <a:schemeClr val="bg1"/>
                </a:solidFill>
                <a:effectLst>
                  <a:outerShdw blurRad="38100" dist="38100" dir="2700000" algn="tl">
                    <a:srgbClr val="000000">
                      <a:alpha val="43137"/>
                    </a:srgbClr>
                  </a:outerShdw>
                </a:effectLst>
              </a:rPr>
              <a:t>.</a:t>
            </a:r>
          </a:p>
          <a:p>
            <a:pPr>
              <a:lnSpc>
                <a:spcPct val="150000"/>
              </a:lnSpc>
            </a:pPr>
            <a:r>
              <a:rPr lang="en-US" sz="1400" dirty="0">
                <a:solidFill>
                  <a:schemeClr val="bg1"/>
                </a:solidFill>
                <a:effectLst>
                  <a:outerShdw blurRad="38100" dist="38100" dir="2700000" algn="tl">
                    <a:srgbClr val="000000">
                      <a:alpha val="43137"/>
                    </a:srgbClr>
                  </a:outerShdw>
                </a:effectLst>
              </a:rPr>
              <a:t>Those sacrifices ALL teach the same message:  One day the LAMB OF GOD would come and die in our place!</a:t>
            </a:r>
          </a:p>
          <a:p>
            <a:pPr>
              <a:lnSpc>
                <a:spcPct val="150000"/>
              </a:lnSpc>
            </a:pPr>
            <a:endParaRPr lang="en-US" sz="1000" dirty="0">
              <a:solidFill>
                <a:schemeClr val="bg1"/>
              </a:solidFill>
            </a:endParaRPr>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82331"/>
            <a:ext cx="2285998" cy="1418676"/>
          </a:xfrm>
          <a:prstGeom prst="rect">
            <a:avLst/>
          </a:prstGeom>
        </p:spPr>
      </p:pic>
      <p:pic>
        <p:nvPicPr>
          <p:cNvPr id="2052" name="Picture 4">
            <a:extLst>
              <a:ext uri="{FF2B5EF4-FFF2-40B4-BE49-F238E27FC236}">
                <a16:creationId xmlns:a16="http://schemas.microsoft.com/office/drawing/2014/main" id="{03041EA2-906E-43B1-923C-D05341954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176" y="799934"/>
            <a:ext cx="5400675" cy="554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4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2" end="2"/>
                                            </p:txEl>
                                          </p:spTgt>
                                        </p:tgtEl>
                                        <p:attrNameLst>
                                          <p:attrName>style.visibility</p:attrName>
                                        </p:attrNameLst>
                                      </p:cBhvr>
                                      <p:to>
                                        <p:strVal val="visible"/>
                                      </p:to>
                                    </p:set>
                                    <p:animEffect transition="in" filter="fade">
                                      <p:cBhvr>
                                        <p:cTn id="12" dur="500"/>
                                        <p:tgtEl>
                                          <p:spTgt spid="2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3" end="3"/>
                                            </p:txEl>
                                          </p:spTgt>
                                        </p:tgtEl>
                                        <p:attrNameLst>
                                          <p:attrName>style.visibility</p:attrName>
                                        </p:attrNameLst>
                                      </p:cBhvr>
                                      <p:to>
                                        <p:strVal val="visible"/>
                                      </p:to>
                                    </p:set>
                                    <p:animEffect transition="in" filter="fade">
                                      <p:cBhvr>
                                        <p:cTn id="17"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2" y="-98926"/>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3492137" y="0"/>
            <a:ext cx="8671924"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3464200" y="-103157"/>
            <a:ext cx="857911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rgbClr val="FFCC3A"/>
                </a:solidFill>
                <a:latin typeface="Gill Sans MT Condensed" panose="020B0506020104020203" pitchFamily="34" charset="0"/>
                <a:ea typeface="Tahoma" panose="020B0604030504040204" pitchFamily="34" charset="0"/>
                <a:cs typeface="Tahoma" panose="020B0604030504040204" pitchFamily="34" charset="0"/>
              </a:rPr>
              <a:t>So, </a:t>
            </a: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Did You Pay Attention in Class?</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494100" y="160540"/>
            <a:ext cx="3844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dirty="0">
                <a:solidFill>
                  <a:schemeClr val="accent3">
                    <a:lumMod val="20000"/>
                    <a:lumOff val="80000"/>
                  </a:schemeClr>
                </a:solidFill>
                <a:latin typeface="Gill Sans MT Condensed" panose="020B0506020104020203" pitchFamily="34" charset="0"/>
              </a:rPr>
              <a:t>School’s Out!</a:t>
            </a:r>
          </a:p>
          <a:p>
            <a:pPr lvl="0" algn="ct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5405146"/>
            <a:ext cx="2185637" cy="1356393"/>
          </a:xfrm>
          <a:prstGeom prst="rect">
            <a:avLst/>
          </a:prstGeom>
        </p:spPr>
      </p:pic>
      <p:sp>
        <p:nvSpPr>
          <p:cNvPr id="4" name="TextBox 3">
            <a:extLst>
              <a:ext uri="{FF2B5EF4-FFF2-40B4-BE49-F238E27FC236}">
                <a16:creationId xmlns:a16="http://schemas.microsoft.com/office/drawing/2014/main" id="{75E4E8F6-5BC0-4197-A79B-1989A6E8EDB7}"/>
              </a:ext>
            </a:extLst>
          </p:cNvPr>
          <p:cNvSpPr txBox="1"/>
          <p:nvPr/>
        </p:nvSpPr>
        <p:spPr>
          <a:xfrm>
            <a:off x="3774631" y="1320963"/>
            <a:ext cx="8106936" cy="4862870"/>
          </a:xfrm>
          <a:prstGeom prst="rect">
            <a:avLst/>
          </a:prstGeom>
          <a:noFill/>
        </p:spPr>
        <p:txBody>
          <a:bodyPr wrap="square" rtlCol="0">
            <a:spAutoFit/>
          </a:bodyPr>
          <a:lstStyle/>
          <a:p>
            <a:pPr marL="342900" indent="-342900">
              <a:buAutoNum type="arabicPeriod"/>
            </a:pPr>
            <a:r>
              <a:rPr lang="en-US" sz="2000" b="1" dirty="0">
                <a:solidFill>
                  <a:srgbClr val="FFCC3A"/>
                </a:solidFill>
                <a:effectLst>
                  <a:outerShdw blurRad="38100" dist="38100" dir="2700000" algn="tl">
                    <a:srgbClr val="000000">
                      <a:alpha val="43137"/>
                    </a:srgbClr>
                  </a:outerShdw>
                </a:effectLst>
              </a:rPr>
              <a:t>Where is Galatia?  </a:t>
            </a:r>
            <a:r>
              <a:rPr lang="en-US" b="1" dirty="0">
                <a:solidFill>
                  <a:schemeClr val="bg1">
                    <a:lumMod val="95000"/>
                  </a:schemeClr>
                </a:solidFill>
                <a:effectLst>
                  <a:outerShdw blurRad="38100" dist="38100" dir="2700000" algn="tl">
                    <a:srgbClr val="000000">
                      <a:alpha val="43137"/>
                    </a:srgbClr>
                  </a:outerShdw>
                </a:effectLst>
              </a:rPr>
              <a:t>J</a:t>
            </a:r>
            <a:r>
              <a:rPr lang="en-US" dirty="0">
                <a:solidFill>
                  <a:schemeClr val="bg1">
                    <a:lumMod val="95000"/>
                  </a:schemeClr>
                </a:solidFill>
              </a:rPr>
              <a:t>im thinks Paul’s multiple contacts with the Galatians were probably in the southern Roman province.  </a:t>
            </a:r>
          </a:p>
          <a:p>
            <a:pPr marL="342900" indent="-342900">
              <a:buAutoNum type="arabicPeriod"/>
            </a:pPr>
            <a:endParaRPr lang="en-US" dirty="0">
              <a:solidFill>
                <a:schemeClr val="bg1">
                  <a:lumMod val="95000"/>
                </a:schemeClr>
              </a:solidFill>
            </a:endParaRPr>
          </a:p>
          <a:p>
            <a:pPr marL="342900" indent="-342900">
              <a:buAutoNum type="arabicPeriod"/>
            </a:pPr>
            <a:r>
              <a:rPr lang="en-US" sz="2000" b="1" dirty="0">
                <a:solidFill>
                  <a:srgbClr val="FFCC3A"/>
                </a:solidFill>
                <a:effectLst>
                  <a:outerShdw blurRad="38100" dist="38100" dir="2700000" algn="tl">
                    <a:srgbClr val="000000">
                      <a:alpha val="43137"/>
                    </a:srgbClr>
                  </a:outerShdw>
                </a:effectLst>
              </a:rPr>
              <a:t>Why is the word “for” important in verse 4? </a:t>
            </a:r>
            <a:r>
              <a:rPr lang="en-US" dirty="0">
                <a:solidFill>
                  <a:schemeClr val="bg1">
                    <a:lumMod val="95000"/>
                  </a:schemeClr>
                </a:solidFill>
              </a:rPr>
              <a:t>It teaches us the underlying principle of salvation – substitution.  Christ died in our place, not just for us!</a:t>
            </a:r>
          </a:p>
          <a:p>
            <a:pPr marL="342900" indent="-342900">
              <a:buAutoNum type="arabicPeriod"/>
            </a:pPr>
            <a:endParaRPr lang="en-US" dirty="0">
              <a:solidFill>
                <a:schemeClr val="bg1">
                  <a:lumMod val="95000"/>
                </a:schemeClr>
              </a:solidFill>
            </a:endParaRPr>
          </a:p>
          <a:p>
            <a:pPr marL="342900" indent="-342900">
              <a:buAutoNum type="arabicPeriod"/>
            </a:pPr>
            <a:r>
              <a:rPr lang="en-US" sz="2000" b="1" dirty="0">
                <a:solidFill>
                  <a:srgbClr val="FFCC3A"/>
                </a:solidFill>
                <a:effectLst>
                  <a:outerShdw blurRad="38100" dist="38100" dir="2700000" algn="tl">
                    <a:srgbClr val="000000">
                      <a:alpha val="43137"/>
                    </a:srgbClr>
                  </a:outerShdw>
                </a:effectLst>
              </a:rPr>
              <a:t>What does it mean to be delivered from this present evil age?</a:t>
            </a:r>
            <a:r>
              <a:rPr lang="en-US" b="1" dirty="0">
                <a:solidFill>
                  <a:srgbClr val="FFCC3A"/>
                </a:solidFill>
                <a:effectLst>
                  <a:outerShdw blurRad="38100" dist="38100" dir="2700000" algn="tl">
                    <a:srgbClr val="000000">
                      <a:alpha val="43137"/>
                    </a:srgbClr>
                  </a:outerShdw>
                </a:effectLst>
              </a:rPr>
              <a:t>  </a:t>
            </a:r>
            <a:r>
              <a:rPr lang="en-US" dirty="0">
                <a:solidFill>
                  <a:schemeClr val="bg1">
                    <a:lumMod val="95000"/>
                  </a:schemeClr>
                </a:solidFill>
              </a:rPr>
              <a:t>In the </a:t>
            </a:r>
            <a:r>
              <a:rPr lang="en-US" i="1" dirty="0">
                <a:solidFill>
                  <a:schemeClr val="bg1">
                    <a:lumMod val="95000"/>
                  </a:schemeClr>
                </a:solidFill>
              </a:rPr>
              <a:t>past</a:t>
            </a:r>
            <a:r>
              <a:rPr lang="en-US" dirty="0">
                <a:solidFill>
                  <a:schemeClr val="bg1">
                    <a:lumMod val="95000"/>
                  </a:schemeClr>
                </a:solidFill>
              </a:rPr>
              <a:t> it speaks to our rescue from sin, our justification. In the </a:t>
            </a:r>
            <a:r>
              <a:rPr lang="en-US" i="1" dirty="0">
                <a:solidFill>
                  <a:schemeClr val="bg1">
                    <a:lumMod val="95000"/>
                  </a:schemeClr>
                </a:solidFill>
              </a:rPr>
              <a:t>present</a:t>
            </a:r>
            <a:r>
              <a:rPr lang="en-US" dirty="0">
                <a:solidFill>
                  <a:schemeClr val="bg1">
                    <a:lumMod val="95000"/>
                  </a:schemeClr>
                </a:solidFill>
              </a:rPr>
              <a:t> it speaks to our divine protection as we endure this age. In the </a:t>
            </a:r>
            <a:r>
              <a:rPr lang="en-US" i="1" dirty="0">
                <a:solidFill>
                  <a:schemeClr val="bg1">
                    <a:lumMod val="95000"/>
                  </a:schemeClr>
                </a:solidFill>
              </a:rPr>
              <a:t>future</a:t>
            </a:r>
            <a:r>
              <a:rPr lang="en-US" dirty="0">
                <a:solidFill>
                  <a:schemeClr val="bg1">
                    <a:lumMod val="95000"/>
                  </a:schemeClr>
                </a:solidFill>
              </a:rPr>
              <a:t> we will be seized up and raptured from this evil age.  Brace yourself!!</a:t>
            </a:r>
          </a:p>
          <a:p>
            <a:pPr marL="342900" indent="-342900">
              <a:buAutoNum type="arabicPeriod"/>
            </a:pPr>
            <a:endParaRPr lang="en-US" dirty="0">
              <a:solidFill>
                <a:schemeClr val="bg1">
                  <a:lumMod val="95000"/>
                </a:schemeClr>
              </a:solidFill>
            </a:endParaRPr>
          </a:p>
          <a:p>
            <a:pPr marL="342900" indent="-342900">
              <a:buAutoNum type="arabicPeriod"/>
            </a:pPr>
            <a:r>
              <a:rPr lang="en-US" sz="2000" b="1" dirty="0">
                <a:solidFill>
                  <a:srgbClr val="FFCC3A"/>
                </a:solidFill>
                <a:effectLst>
                  <a:outerShdw blurRad="38100" dist="38100" dir="2700000" algn="tl">
                    <a:srgbClr val="000000">
                      <a:alpha val="43137"/>
                    </a:srgbClr>
                  </a:outerShdw>
                </a:effectLst>
              </a:rPr>
              <a:t>When and how do we actually remove ourselves from the gospel? </a:t>
            </a:r>
            <a:r>
              <a:rPr lang="en-US" dirty="0">
                <a:solidFill>
                  <a:schemeClr val="bg1">
                    <a:lumMod val="95000"/>
                  </a:schemeClr>
                </a:solidFill>
              </a:rPr>
              <a:t>Any time we add requirements to it or take away from it. When we do this we are teaching a different kind of gospel and we are seen as accursed.</a:t>
            </a:r>
          </a:p>
        </p:txBody>
      </p:sp>
      <p:sp>
        <p:nvSpPr>
          <p:cNvPr id="15" name="bus">
            <a:extLst>
              <a:ext uri="{FF2B5EF4-FFF2-40B4-BE49-F238E27FC236}">
                <a16:creationId xmlns:a16="http://schemas.microsoft.com/office/drawing/2014/main" id="{999675D6-C498-483C-BEEF-6FC5D397A94C}"/>
              </a:ext>
            </a:extLst>
          </p:cNvPr>
          <p:cNvSpPr>
            <a:spLocks noEditPoints="1"/>
          </p:cNvSpPr>
          <p:nvPr/>
        </p:nvSpPr>
        <p:spPr bwMode="auto">
          <a:xfrm>
            <a:off x="1002521" y="787691"/>
            <a:ext cx="851748" cy="832644"/>
          </a:xfrm>
          <a:custGeom>
            <a:avLst/>
            <a:gdLst>
              <a:gd name="T0" fmla="*/ 341 w 385"/>
              <a:gd name="T1" fmla="*/ 73 h 375"/>
              <a:gd name="T2" fmla="*/ 44 w 385"/>
              <a:gd name="T3" fmla="*/ 190 h 375"/>
              <a:gd name="T4" fmla="*/ 20 w 385"/>
              <a:gd name="T5" fmla="*/ 299 h 375"/>
              <a:gd name="T6" fmla="*/ 350 w 385"/>
              <a:gd name="T7" fmla="*/ 315 h 375"/>
              <a:gd name="T8" fmla="*/ 365 w 385"/>
              <a:gd name="T9" fmla="*/ 222 h 375"/>
              <a:gd name="T10" fmla="*/ 79 w 385"/>
              <a:gd name="T11" fmla="*/ 280 h 375"/>
              <a:gd name="T12" fmla="*/ 79 w 385"/>
              <a:gd name="T13" fmla="*/ 228 h 375"/>
              <a:gd name="T14" fmla="*/ 79 w 385"/>
              <a:gd name="T15" fmla="*/ 280 h 375"/>
              <a:gd name="T16" fmla="*/ 91 w 385"/>
              <a:gd name="T17" fmla="*/ 110 h 375"/>
              <a:gd name="T18" fmla="*/ 182 w 385"/>
              <a:gd name="T19" fmla="*/ 101 h 375"/>
              <a:gd name="T20" fmla="*/ 100 w 385"/>
              <a:gd name="T21" fmla="*/ 153 h 375"/>
              <a:gd name="T22" fmla="*/ 249 w 385"/>
              <a:gd name="T23" fmla="*/ 282 h 375"/>
              <a:gd name="T24" fmla="*/ 130 w 385"/>
              <a:gd name="T25" fmla="*/ 275 h 375"/>
              <a:gd name="T26" fmla="*/ 249 w 385"/>
              <a:gd name="T27" fmla="*/ 268 h 375"/>
              <a:gd name="T28" fmla="*/ 249 w 385"/>
              <a:gd name="T29" fmla="*/ 282 h 375"/>
              <a:gd name="T30" fmla="*/ 136 w 385"/>
              <a:gd name="T31" fmla="*/ 252 h 375"/>
              <a:gd name="T32" fmla="*/ 136 w 385"/>
              <a:gd name="T33" fmla="*/ 239 h 375"/>
              <a:gd name="T34" fmla="*/ 255 w 385"/>
              <a:gd name="T35" fmla="*/ 245 h 375"/>
              <a:gd name="T36" fmla="*/ 249 w 385"/>
              <a:gd name="T37" fmla="*/ 222 h 375"/>
              <a:gd name="T38" fmla="*/ 130 w 385"/>
              <a:gd name="T39" fmla="*/ 216 h 375"/>
              <a:gd name="T40" fmla="*/ 249 w 385"/>
              <a:gd name="T41" fmla="*/ 209 h 375"/>
              <a:gd name="T42" fmla="*/ 249 w 385"/>
              <a:gd name="T43" fmla="*/ 222 h 375"/>
              <a:gd name="T44" fmla="*/ 203 w 385"/>
              <a:gd name="T45" fmla="*/ 101 h 375"/>
              <a:gd name="T46" fmla="*/ 294 w 385"/>
              <a:gd name="T47" fmla="*/ 110 h 375"/>
              <a:gd name="T48" fmla="*/ 285 w 385"/>
              <a:gd name="T49" fmla="*/ 153 h 375"/>
              <a:gd name="T50" fmla="*/ 306 w 385"/>
              <a:gd name="T51" fmla="*/ 280 h 375"/>
              <a:gd name="T52" fmla="*/ 306 w 385"/>
              <a:gd name="T53" fmla="*/ 228 h 375"/>
              <a:gd name="T54" fmla="*/ 306 w 385"/>
              <a:gd name="T55" fmla="*/ 280 h 375"/>
              <a:gd name="T56" fmla="*/ 385 w 385"/>
              <a:gd name="T57" fmla="*/ 154 h 375"/>
              <a:gd name="T58" fmla="*/ 362 w 385"/>
              <a:gd name="T59" fmla="*/ 163 h 375"/>
              <a:gd name="T60" fmla="*/ 354 w 385"/>
              <a:gd name="T61" fmla="*/ 118 h 375"/>
              <a:gd name="T62" fmla="*/ 376 w 385"/>
              <a:gd name="T63" fmla="*/ 110 h 375"/>
              <a:gd name="T64" fmla="*/ 23 w 385"/>
              <a:gd name="T65" fmla="*/ 163 h 375"/>
              <a:gd name="T66" fmla="*/ 0 w 385"/>
              <a:gd name="T67" fmla="*/ 154 h 375"/>
              <a:gd name="T68" fmla="*/ 9 w 385"/>
              <a:gd name="T69" fmla="*/ 102 h 375"/>
              <a:gd name="T70" fmla="*/ 31 w 385"/>
              <a:gd name="T71" fmla="*/ 111 h 375"/>
              <a:gd name="T72" fmla="*/ 23 w 385"/>
              <a:gd name="T73" fmla="*/ 163 h 375"/>
              <a:gd name="T74" fmla="*/ 193 w 385"/>
              <a:gd name="T75" fmla="*/ 0 h 375"/>
              <a:gd name="T76" fmla="*/ 341 w 385"/>
              <a:gd name="T77" fmla="*/ 60 h 375"/>
              <a:gd name="T78" fmla="*/ 89 w 385"/>
              <a:gd name="T79" fmla="*/ 36 h 375"/>
              <a:gd name="T80" fmla="*/ 110 w 385"/>
              <a:gd name="T81" fmla="*/ 36 h 375"/>
              <a:gd name="T82" fmla="*/ 136 w 385"/>
              <a:gd name="T83" fmla="*/ 47 h 375"/>
              <a:gd name="T84" fmla="*/ 136 w 385"/>
              <a:gd name="T85" fmla="*/ 26 h 375"/>
              <a:gd name="T86" fmla="*/ 136 w 385"/>
              <a:gd name="T87" fmla="*/ 47 h 375"/>
              <a:gd name="T88" fmla="*/ 237 w 385"/>
              <a:gd name="T89" fmla="*/ 36 h 375"/>
              <a:gd name="T90" fmla="*/ 258 w 385"/>
              <a:gd name="T91" fmla="*/ 36 h 375"/>
              <a:gd name="T92" fmla="*/ 284 w 385"/>
              <a:gd name="T93" fmla="*/ 47 h 375"/>
              <a:gd name="T94" fmla="*/ 284 w 385"/>
              <a:gd name="T95" fmla="*/ 26 h 375"/>
              <a:gd name="T96" fmla="*/ 284 w 385"/>
              <a:gd name="T97" fmla="*/ 47 h 375"/>
              <a:gd name="T98" fmla="*/ 328 w 385"/>
              <a:gd name="T99" fmla="*/ 326 h 375"/>
              <a:gd name="T100" fmla="*/ 313 w 385"/>
              <a:gd name="T101" fmla="*/ 375 h 375"/>
              <a:gd name="T102" fmla="*/ 265 w 385"/>
              <a:gd name="T103" fmla="*/ 359 h 375"/>
              <a:gd name="T104" fmla="*/ 57 w 385"/>
              <a:gd name="T105" fmla="*/ 326 h 375"/>
              <a:gd name="T106" fmla="*/ 121 w 385"/>
              <a:gd name="T107" fmla="*/ 359 h 375"/>
              <a:gd name="T108" fmla="*/ 72 w 385"/>
              <a:gd name="T109" fmla="*/ 375 h 375"/>
              <a:gd name="T110" fmla="*/ 57 w 385"/>
              <a:gd name="T111" fmla="*/ 326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5" h="375">
                <a:moveTo>
                  <a:pt x="341" y="190"/>
                </a:moveTo>
                <a:cubicBezTo>
                  <a:pt x="341" y="142"/>
                  <a:pt x="341" y="107"/>
                  <a:pt x="341" y="73"/>
                </a:cubicBezTo>
                <a:cubicBezTo>
                  <a:pt x="44" y="73"/>
                  <a:pt x="44" y="73"/>
                  <a:pt x="44" y="73"/>
                </a:cubicBezTo>
                <a:cubicBezTo>
                  <a:pt x="44" y="106"/>
                  <a:pt x="44" y="142"/>
                  <a:pt x="44" y="190"/>
                </a:cubicBezTo>
                <a:cubicBezTo>
                  <a:pt x="32" y="195"/>
                  <a:pt x="20" y="207"/>
                  <a:pt x="20" y="222"/>
                </a:cubicBezTo>
                <a:cubicBezTo>
                  <a:pt x="20" y="299"/>
                  <a:pt x="20" y="299"/>
                  <a:pt x="20" y="299"/>
                </a:cubicBezTo>
                <a:cubicBezTo>
                  <a:pt x="20" y="307"/>
                  <a:pt x="27" y="315"/>
                  <a:pt x="35" y="315"/>
                </a:cubicBezTo>
                <a:cubicBezTo>
                  <a:pt x="350" y="315"/>
                  <a:pt x="350" y="315"/>
                  <a:pt x="350" y="315"/>
                </a:cubicBezTo>
                <a:cubicBezTo>
                  <a:pt x="359" y="315"/>
                  <a:pt x="365" y="309"/>
                  <a:pt x="365" y="299"/>
                </a:cubicBezTo>
                <a:cubicBezTo>
                  <a:pt x="365" y="222"/>
                  <a:pt x="365" y="222"/>
                  <a:pt x="365" y="222"/>
                </a:cubicBezTo>
                <a:cubicBezTo>
                  <a:pt x="365" y="207"/>
                  <a:pt x="352" y="195"/>
                  <a:pt x="341" y="190"/>
                </a:cubicBezTo>
                <a:close/>
                <a:moveTo>
                  <a:pt x="79" y="280"/>
                </a:moveTo>
                <a:cubicBezTo>
                  <a:pt x="65" y="280"/>
                  <a:pt x="53" y="269"/>
                  <a:pt x="53" y="254"/>
                </a:cubicBezTo>
                <a:cubicBezTo>
                  <a:pt x="53" y="240"/>
                  <a:pt x="65" y="228"/>
                  <a:pt x="79" y="228"/>
                </a:cubicBezTo>
                <a:cubicBezTo>
                  <a:pt x="94" y="228"/>
                  <a:pt x="105" y="240"/>
                  <a:pt x="105" y="254"/>
                </a:cubicBezTo>
                <a:cubicBezTo>
                  <a:pt x="105" y="269"/>
                  <a:pt x="94" y="280"/>
                  <a:pt x="79" y="280"/>
                </a:cubicBezTo>
                <a:close/>
                <a:moveTo>
                  <a:pt x="91" y="144"/>
                </a:moveTo>
                <a:cubicBezTo>
                  <a:pt x="91" y="110"/>
                  <a:pt x="91" y="110"/>
                  <a:pt x="91" y="110"/>
                </a:cubicBezTo>
                <a:cubicBezTo>
                  <a:pt x="91" y="105"/>
                  <a:pt x="95" y="101"/>
                  <a:pt x="100" y="101"/>
                </a:cubicBezTo>
                <a:cubicBezTo>
                  <a:pt x="182" y="101"/>
                  <a:pt x="182" y="101"/>
                  <a:pt x="182" y="101"/>
                </a:cubicBezTo>
                <a:cubicBezTo>
                  <a:pt x="182" y="153"/>
                  <a:pt x="182" y="153"/>
                  <a:pt x="182" y="153"/>
                </a:cubicBezTo>
                <a:cubicBezTo>
                  <a:pt x="100" y="153"/>
                  <a:pt x="100" y="153"/>
                  <a:pt x="100" y="153"/>
                </a:cubicBezTo>
                <a:cubicBezTo>
                  <a:pt x="95" y="153"/>
                  <a:pt x="91" y="149"/>
                  <a:pt x="91" y="144"/>
                </a:cubicBezTo>
                <a:close/>
                <a:moveTo>
                  <a:pt x="249" y="282"/>
                </a:moveTo>
                <a:cubicBezTo>
                  <a:pt x="136" y="282"/>
                  <a:pt x="136" y="282"/>
                  <a:pt x="136" y="282"/>
                </a:cubicBezTo>
                <a:cubicBezTo>
                  <a:pt x="133" y="282"/>
                  <a:pt x="130" y="279"/>
                  <a:pt x="130" y="275"/>
                </a:cubicBezTo>
                <a:cubicBezTo>
                  <a:pt x="130" y="271"/>
                  <a:pt x="133" y="268"/>
                  <a:pt x="136" y="268"/>
                </a:cubicBezTo>
                <a:cubicBezTo>
                  <a:pt x="249" y="268"/>
                  <a:pt x="249" y="268"/>
                  <a:pt x="249" y="268"/>
                </a:cubicBezTo>
                <a:cubicBezTo>
                  <a:pt x="252" y="268"/>
                  <a:pt x="255" y="271"/>
                  <a:pt x="255" y="275"/>
                </a:cubicBezTo>
                <a:cubicBezTo>
                  <a:pt x="255" y="279"/>
                  <a:pt x="252" y="282"/>
                  <a:pt x="249" y="282"/>
                </a:cubicBezTo>
                <a:close/>
                <a:moveTo>
                  <a:pt x="249" y="252"/>
                </a:moveTo>
                <a:cubicBezTo>
                  <a:pt x="136" y="252"/>
                  <a:pt x="136" y="252"/>
                  <a:pt x="136" y="252"/>
                </a:cubicBezTo>
                <a:cubicBezTo>
                  <a:pt x="133" y="252"/>
                  <a:pt x="130" y="249"/>
                  <a:pt x="130" y="245"/>
                </a:cubicBezTo>
                <a:cubicBezTo>
                  <a:pt x="130" y="241"/>
                  <a:pt x="133" y="239"/>
                  <a:pt x="136" y="239"/>
                </a:cubicBezTo>
                <a:cubicBezTo>
                  <a:pt x="249" y="239"/>
                  <a:pt x="249" y="239"/>
                  <a:pt x="249" y="239"/>
                </a:cubicBezTo>
                <a:cubicBezTo>
                  <a:pt x="252" y="239"/>
                  <a:pt x="255" y="241"/>
                  <a:pt x="255" y="245"/>
                </a:cubicBezTo>
                <a:cubicBezTo>
                  <a:pt x="255" y="249"/>
                  <a:pt x="252" y="252"/>
                  <a:pt x="249" y="252"/>
                </a:cubicBezTo>
                <a:close/>
                <a:moveTo>
                  <a:pt x="249" y="222"/>
                </a:moveTo>
                <a:cubicBezTo>
                  <a:pt x="136" y="222"/>
                  <a:pt x="136" y="222"/>
                  <a:pt x="136" y="222"/>
                </a:cubicBezTo>
                <a:cubicBezTo>
                  <a:pt x="133" y="222"/>
                  <a:pt x="130" y="219"/>
                  <a:pt x="130" y="216"/>
                </a:cubicBezTo>
                <a:cubicBezTo>
                  <a:pt x="130" y="212"/>
                  <a:pt x="133" y="209"/>
                  <a:pt x="136" y="209"/>
                </a:cubicBezTo>
                <a:cubicBezTo>
                  <a:pt x="249" y="209"/>
                  <a:pt x="249" y="209"/>
                  <a:pt x="249" y="209"/>
                </a:cubicBezTo>
                <a:cubicBezTo>
                  <a:pt x="252" y="209"/>
                  <a:pt x="255" y="212"/>
                  <a:pt x="255" y="216"/>
                </a:cubicBezTo>
                <a:cubicBezTo>
                  <a:pt x="255" y="219"/>
                  <a:pt x="252" y="222"/>
                  <a:pt x="249" y="222"/>
                </a:cubicBezTo>
                <a:close/>
                <a:moveTo>
                  <a:pt x="203" y="153"/>
                </a:moveTo>
                <a:cubicBezTo>
                  <a:pt x="203" y="101"/>
                  <a:pt x="203" y="101"/>
                  <a:pt x="203" y="101"/>
                </a:cubicBezTo>
                <a:cubicBezTo>
                  <a:pt x="285" y="101"/>
                  <a:pt x="285" y="101"/>
                  <a:pt x="285" y="101"/>
                </a:cubicBezTo>
                <a:cubicBezTo>
                  <a:pt x="290" y="101"/>
                  <a:pt x="294" y="105"/>
                  <a:pt x="294" y="110"/>
                </a:cubicBezTo>
                <a:cubicBezTo>
                  <a:pt x="294" y="144"/>
                  <a:pt x="294" y="144"/>
                  <a:pt x="294" y="144"/>
                </a:cubicBezTo>
                <a:cubicBezTo>
                  <a:pt x="294" y="149"/>
                  <a:pt x="290" y="153"/>
                  <a:pt x="285" y="153"/>
                </a:cubicBezTo>
                <a:lnTo>
                  <a:pt x="203" y="153"/>
                </a:lnTo>
                <a:close/>
                <a:moveTo>
                  <a:pt x="306" y="280"/>
                </a:moveTo>
                <a:cubicBezTo>
                  <a:pt x="291" y="280"/>
                  <a:pt x="280" y="269"/>
                  <a:pt x="280" y="254"/>
                </a:cubicBezTo>
                <a:cubicBezTo>
                  <a:pt x="280" y="240"/>
                  <a:pt x="291" y="228"/>
                  <a:pt x="306" y="228"/>
                </a:cubicBezTo>
                <a:cubicBezTo>
                  <a:pt x="321" y="228"/>
                  <a:pt x="332" y="240"/>
                  <a:pt x="332" y="254"/>
                </a:cubicBezTo>
                <a:cubicBezTo>
                  <a:pt x="332" y="269"/>
                  <a:pt x="321" y="280"/>
                  <a:pt x="306" y="280"/>
                </a:cubicBezTo>
                <a:close/>
                <a:moveTo>
                  <a:pt x="385" y="118"/>
                </a:moveTo>
                <a:cubicBezTo>
                  <a:pt x="385" y="154"/>
                  <a:pt x="385" y="154"/>
                  <a:pt x="385" y="154"/>
                </a:cubicBezTo>
                <a:cubicBezTo>
                  <a:pt x="385" y="159"/>
                  <a:pt x="381" y="163"/>
                  <a:pt x="376" y="163"/>
                </a:cubicBezTo>
                <a:cubicBezTo>
                  <a:pt x="362" y="163"/>
                  <a:pt x="362" y="163"/>
                  <a:pt x="362" y="163"/>
                </a:cubicBezTo>
                <a:cubicBezTo>
                  <a:pt x="358" y="163"/>
                  <a:pt x="354" y="159"/>
                  <a:pt x="354" y="154"/>
                </a:cubicBezTo>
                <a:cubicBezTo>
                  <a:pt x="354" y="118"/>
                  <a:pt x="354" y="118"/>
                  <a:pt x="354" y="118"/>
                </a:cubicBezTo>
                <a:cubicBezTo>
                  <a:pt x="354" y="114"/>
                  <a:pt x="358" y="110"/>
                  <a:pt x="362" y="110"/>
                </a:cubicBezTo>
                <a:cubicBezTo>
                  <a:pt x="376" y="110"/>
                  <a:pt x="376" y="110"/>
                  <a:pt x="376" y="110"/>
                </a:cubicBezTo>
                <a:cubicBezTo>
                  <a:pt x="381" y="110"/>
                  <a:pt x="385" y="114"/>
                  <a:pt x="385" y="118"/>
                </a:cubicBezTo>
                <a:close/>
                <a:moveTo>
                  <a:pt x="23" y="163"/>
                </a:moveTo>
                <a:cubicBezTo>
                  <a:pt x="9" y="163"/>
                  <a:pt x="9" y="163"/>
                  <a:pt x="9" y="163"/>
                </a:cubicBezTo>
                <a:cubicBezTo>
                  <a:pt x="4" y="163"/>
                  <a:pt x="0" y="159"/>
                  <a:pt x="0" y="154"/>
                </a:cubicBezTo>
                <a:cubicBezTo>
                  <a:pt x="0" y="111"/>
                  <a:pt x="0" y="111"/>
                  <a:pt x="0" y="111"/>
                </a:cubicBezTo>
                <a:cubicBezTo>
                  <a:pt x="0" y="106"/>
                  <a:pt x="4" y="102"/>
                  <a:pt x="9" y="102"/>
                </a:cubicBezTo>
                <a:cubicBezTo>
                  <a:pt x="23" y="102"/>
                  <a:pt x="23" y="102"/>
                  <a:pt x="23" y="102"/>
                </a:cubicBezTo>
                <a:cubicBezTo>
                  <a:pt x="27" y="102"/>
                  <a:pt x="31" y="106"/>
                  <a:pt x="31" y="111"/>
                </a:cubicBezTo>
                <a:cubicBezTo>
                  <a:pt x="31" y="154"/>
                  <a:pt x="31" y="154"/>
                  <a:pt x="31" y="154"/>
                </a:cubicBezTo>
                <a:cubicBezTo>
                  <a:pt x="31" y="159"/>
                  <a:pt x="27" y="163"/>
                  <a:pt x="23" y="163"/>
                </a:cubicBezTo>
                <a:close/>
                <a:moveTo>
                  <a:pt x="341" y="60"/>
                </a:moveTo>
                <a:cubicBezTo>
                  <a:pt x="341" y="25"/>
                  <a:pt x="283" y="0"/>
                  <a:pt x="193" y="0"/>
                </a:cubicBezTo>
                <a:cubicBezTo>
                  <a:pt x="103" y="0"/>
                  <a:pt x="44" y="26"/>
                  <a:pt x="44" y="60"/>
                </a:cubicBezTo>
                <a:cubicBezTo>
                  <a:pt x="44" y="60"/>
                  <a:pt x="341" y="60"/>
                  <a:pt x="341" y="60"/>
                </a:cubicBezTo>
                <a:close/>
                <a:moveTo>
                  <a:pt x="100" y="47"/>
                </a:moveTo>
                <a:cubicBezTo>
                  <a:pt x="94" y="47"/>
                  <a:pt x="89" y="42"/>
                  <a:pt x="89" y="36"/>
                </a:cubicBezTo>
                <a:cubicBezTo>
                  <a:pt x="89" y="31"/>
                  <a:pt x="94" y="26"/>
                  <a:pt x="100" y="26"/>
                </a:cubicBezTo>
                <a:cubicBezTo>
                  <a:pt x="105" y="26"/>
                  <a:pt x="110" y="31"/>
                  <a:pt x="110" y="36"/>
                </a:cubicBezTo>
                <a:cubicBezTo>
                  <a:pt x="110" y="42"/>
                  <a:pt x="105" y="47"/>
                  <a:pt x="100" y="47"/>
                </a:cubicBezTo>
                <a:close/>
                <a:moveTo>
                  <a:pt x="136" y="47"/>
                </a:moveTo>
                <a:cubicBezTo>
                  <a:pt x="130" y="47"/>
                  <a:pt x="125" y="42"/>
                  <a:pt x="125" y="36"/>
                </a:cubicBezTo>
                <a:cubicBezTo>
                  <a:pt x="125" y="31"/>
                  <a:pt x="130" y="26"/>
                  <a:pt x="136" y="26"/>
                </a:cubicBezTo>
                <a:cubicBezTo>
                  <a:pt x="142" y="26"/>
                  <a:pt x="146" y="31"/>
                  <a:pt x="146" y="36"/>
                </a:cubicBezTo>
                <a:cubicBezTo>
                  <a:pt x="146" y="42"/>
                  <a:pt x="142" y="47"/>
                  <a:pt x="136" y="47"/>
                </a:cubicBezTo>
                <a:close/>
                <a:moveTo>
                  <a:pt x="248" y="47"/>
                </a:moveTo>
                <a:cubicBezTo>
                  <a:pt x="242" y="47"/>
                  <a:pt x="237" y="42"/>
                  <a:pt x="237" y="36"/>
                </a:cubicBezTo>
                <a:cubicBezTo>
                  <a:pt x="237" y="31"/>
                  <a:pt x="242" y="26"/>
                  <a:pt x="248" y="26"/>
                </a:cubicBezTo>
                <a:cubicBezTo>
                  <a:pt x="253" y="26"/>
                  <a:pt x="258" y="31"/>
                  <a:pt x="258" y="36"/>
                </a:cubicBezTo>
                <a:cubicBezTo>
                  <a:pt x="258" y="42"/>
                  <a:pt x="253" y="47"/>
                  <a:pt x="248" y="47"/>
                </a:cubicBezTo>
                <a:close/>
                <a:moveTo>
                  <a:pt x="284" y="47"/>
                </a:moveTo>
                <a:cubicBezTo>
                  <a:pt x="278" y="47"/>
                  <a:pt x="273" y="42"/>
                  <a:pt x="273" y="36"/>
                </a:cubicBezTo>
                <a:cubicBezTo>
                  <a:pt x="273" y="31"/>
                  <a:pt x="278" y="26"/>
                  <a:pt x="284" y="26"/>
                </a:cubicBezTo>
                <a:cubicBezTo>
                  <a:pt x="290" y="26"/>
                  <a:pt x="294" y="31"/>
                  <a:pt x="294" y="36"/>
                </a:cubicBezTo>
                <a:cubicBezTo>
                  <a:pt x="294" y="42"/>
                  <a:pt x="290" y="47"/>
                  <a:pt x="284" y="47"/>
                </a:cubicBezTo>
                <a:close/>
                <a:moveTo>
                  <a:pt x="265" y="326"/>
                </a:moveTo>
                <a:cubicBezTo>
                  <a:pt x="328" y="326"/>
                  <a:pt x="328" y="326"/>
                  <a:pt x="328" y="326"/>
                </a:cubicBezTo>
                <a:cubicBezTo>
                  <a:pt x="328" y="359"/>
                  <a:pt x="328" y="359"/>
                  <a:pt x="328" y="359"/>
                </a:cubicBezTo>
                <a:cubicBezTo>
                  <a:pt x="328" y="368"/>
                  <a:pt x="321" y="375"/>
                  <a:pt x="313" y="375"/>
                </a:cubicBezTo>
                <a:cubicBezTo>
                  <a:pt x="280" y="375"/>
                  <a:pt x="280" y="375"/>
                  <a:pt x="280" y="375"/>
                </a:cubicBezTo>
                <a:cubicBezTo>
                  <a:pt x="272" y="375"/>
                  <a:pt x="265" y="368"/>
                  <a:pt x="265" y="359"/>
                </a:cubicBezTo>
                <a:lnTo>
                  <a:pt x="265" y="326"/>
                </a:lnTo>
                <a:close/>
                <a:moveTo>
                  <a:pt x="57" y="326"/>
                </a:moveTo>
                <a:cubicBezTo>
                  <a:pt x="121" y="326"/>
                  <a:pt x="121" y="326"/>
                  <a:pt x="121" y="326"/>
                </a:cubicBezTo>
                <a:cubicBezTo>
                  <a:pt x="121" y="359"/>
                  <a:pt x="121" y="359"/>
                  <a:pt x="121" y="359"/>
                </a:cubicBezTo>
                <a:cubicBezTo>
                  <a:pt x="121" y="368"/>
                  <a:pt x="114" y="375"/>
                  <a:pt x="106" y="375"/>
                </a:cubicBezTo>
                <a:cubicBezTo>
                  <a:pt x="72" y="375"/>
                  <a:pt x="72" y="375"/>
                  <a:pt x="72" y="375"/>
                </a:cubicBezTo>
                <a:cubicBezTo>
                  <a:pt x="64" y="375"/>
                  <a:pt x="57" y="368"/>
                  <a:pt x="57" y="359"/>
                </a:cubicBezTo>
                <a:lnTo>
                  <a:pt x="57" y="3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49911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38C9-A2CD-4CCF-AF07-8073D57A7E1A}"/>
              </a:ext>
            </a:extLst>
          </p:cNvPr>
          <p:cNvSpPr>
            <a:spLocks noGrp="1"/>
          </p:cNvSpPr>
          <p:nvPr>
            <p:ph type="title"/>
          </p:nvPr>
        </p:nvSpPr>
        <p:spPr>
          <a:xfrm>
            <a:off x="5376747" y="1268374"/>
            <a:ext cx="3064727" cy="1325563"/>
          </a:xfrm>
        </p:spPr>
        <p:txBody>
          <a:bodyPr>
            <a:normAutofit/>
          </a:bodyPr>
          <a:lstStyle/>
          <a:p>
            <a:r>
              <a:rPr lang="en-US" sz="2400" dirty="0">
                <a:solidFill>
                  <a:schemeClr val="bg1">
                    <a:lumMod val="95000"/>
                  </a:schemeClr>
                </a:solidFill>
              </a:rPr>
              <a:t>End of Session 1</a:t>
            </a:r>
            <a:br>
              <a:rPr lang="en-US" sz="2400" dirty="0">
                <a:solidFill>
                  <a:schemeClr val="bg1">
                    <a:lumMod val="95000"/>
                  </a:schemeClr>
                </a:solidFill>
              </a:rPr>
            </a:br>
            <a:r>
              <a:rPr lang="en-US" sz="2400" dirty="0">
                <a:solidFill>
                  <a:schemeClr val="bg1">
                    <a:lumMod val="95000"/>
                  </a:schemeClr>
                </a:solidFill>
              </a:rPr>
              <a:t>July 26,2020</a:t>
            </a:r>
          </a:p>
        </p:txBody>
      </p:sp>
    </p:spTree>
    <p:extLst>
      <p:ext uri="{BB962C8B-B14F-4D97-AF65-F5344CB8AC3E}">
        <p14:creationId xmlns:p14="http://schemas.microsoft.com/office/powerpoint/2010/main" val="330335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0"/>
              </a:schemeClr>
            </a:gs>
            <a:gs pos="100000">
              <a:schemeClr val="accent1">
                <a:lumMod val="50000"/>
              </a:schemeClr>
            </a:gs>
            <a:gs pos="53000">
              <a:schemeClr val="accent1"/>
            </a:gs>
          </a:gsLst>
          <a:lin ang="5400000" scaled="1"/>
          <a:tileRect/>
        </a:gradFill>
        <a:effectLst/>
      </p:bgPr>
    </p:bg>
    <p:spTree>
      <p:nvGrpSpPr>
        <p:cNvPr id="1" name=""/>
        <p:cNvGrpSpPr/>
        <p:nvPr/>
      </p:nvGrpSpPr>
      <p:grpSpPr>
        <a:xfrm>
          <a:off x="0" y="0"/>
          <a:ext cx="0" cy="0"/>
          <a:chOff x="0" y="0"/>
          <a:chExt cx="0" cy="0"/>
        </a:xfrm>
      </p:grpSpPr>
      <p:sp>
        <p:nvSpPr>
          <p:cNvPr id="9" name="right_box"/>
          <p:cNvSpPr/>
          <p:nvPr/>
        </p:nvSpPr>
        <p:spPr>
          <a:xfrm>
            <a:off x="6457950" y="1977"/>
            <a:ext cx="5734050" cy="6858000"/>
          </a:xfrm>
          <a:prstGeom prst="rect">
            <a:avLst/>
          </a:prstGeom>
          <a:gradFill>
            <a:gsLst>
              <a:gs pos="100000">
                <a:schemeClr val="bg1">
                  <a:lumMod val="58000"/>
                </a:schemeClr>
              </a:gs>
              <a:gs pos="0">
                <a:schemeClr val="bg1">
                  <a:lumMod val="90000"/>
                </a:schemeClr>
              </a:gs>
            </a:gsLst>
            <a:lin ang="5400000" scaled="0"/>
          </a:gradFill>
          <a:ln w="3175">
            <a:solidFill>
              <a:schemeClr val="accent1">
                <a:shade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left_box"/>
          <p:cNvSpPr/>
          <p:nvPr/>
        </p:nvSpPr>
        <p:spPr>
          <a:xfrm>
            <a:off x="2628" y="1977"/>
            <a:ext cx="5734050" cy="6856023"/>
          </a:xfrm>
          <a:prstGeom prst="rect">
            <a:avLst/>
          </a:prstGeom>
          <a:gradFill>
            <a:gsLst>
              <a:gs pos="100000">
                <a:schemeClr val="bg1">
                  <a:lumMod val="68000"/>
                </a:schemeClr>
              </a:gs>
              <a:gs pos="24000">
                <a:schemeClr val="bg1">
                  <a:lumMod val="93000"/>
                </a:schemeClr>
              </a:gs>
            </a:gsLst>
            <a:lin ang="3000000" scaled="0"/>
          </a:gradFill>
          <a:ln w="3175">
            <a:solidFill>
              <a:schemeClr val="accent1">
                <a:shade val="50000"/>
              </a:schemeClr>
            </a:solidFill>
          </a:ln>
          <a:effectLst>
            <a:outerShdw blurRad="254000" dist="1778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_fade"/>
          <p:cNvSpPr/>
          <p:nvPr/>
        </p:nvSpPr>
        <p:spPr>
          <a:xfrm>
            <a:off x="200722" y="312234"/>
            <a:ext cx="5380526" cy="6311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hiddenpiece"/>
          <p:cNvSpPr/>
          <p:nvPr/>
        </p:nvSpPr>
        <p:spPr>
          <a:xfrm>
            <a:off x="6466905" y="4248719"/>
            <a:ext cx="5725095" cy="731520"/>
          </a:xfrm>
          <a:prstGeom prst="rect">
            <a:avLst/>
          </a:prstGeom>
          <a:gradFill>
            <a:gsLst>
              <a:gs pos="0">
                <a:schemeClr val="bg1">
                  <a:lumMod val="77000"/>
                </a:schemeClr>
              </a:gs>
              <a:gs pos="100000">
                <a:schemeClr val="bg1">
                  <a:lumMod val="7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020399" y="1312073"/>
            <a:ext cx="4492332" cy="861774"/>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5000" b="1" dirty="0">
                <a:ln w="15875">
                  <a:noFill/>
                  <a:round/>
                </a:ln>
                <a:solidFill>
                  <a:schemeClr val="accent1"/>
                </a:solidFill>
                <a:latin typeface="Calibri" panose="020F0502020204030204" pitchFamily="34" charset="0"/>
                <a:cs typeface="Calibri" panose="020F0502020204030204" pitchFamily="34" charset="0"/>
              </a:rPr>
              <a:t>Today’s Goal:</a:t>
            </a:r>
            <a:endParaRPr lang="en-US" sz="5000" dirty="0">
              <a:ln w="15875">
                <a:noFill/>
                <a:round/>
              </a:ln>
              <a:solidFill>
                <a:schemeClr val="accent1"/>
              </a:solidFill>
              <a:effectLst/>
              <a:latin typeface="Calibri" panose="020F0502020204030204" pitchFamily="34" charset="0"/>
              <a:cs typeface="Calibri" panose="020F0502020204030204" pitchFamily="34" charset="0"/>
            </a:endParaRPr>
          </a:p>
        </p:txBody>
      </p:sp>
      <p:sp>
        <p:nvSpPr>
          <p:cNvPr id="15" name="TextBox 14"/>
          <p:cNvSpPr txBox="1"/>
          <p:nvPr/>
        </p:nvSpPr>
        <p:spPr>
          <a:xfrm>
            <a:off x="7020399" y="2173847"/>
            <a:ext cx="4609150" cy="2677656"/>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r>
              <a:rPr lang="en-US" sz="2400" dirty="0">
                <a:ln w="15875">
                  <a:noFill/>
                  <a:round/>
                </a:ln>
                <a:latin typeface="Calibri" panose="020F0502020204030204" pitchFamily="34" charset="0"/>
                <a:cs typeface="Calibri" panose="020F0502020204030204" pitchFamily="34" charset="0"/>
              </a:rPr>
              <a:t>We want to finish chapter one </a:t>
            </a:r>
            <a:r>
              <a:rPr lang="en-US" sz="2400" i="1" dirty="0">
                <a:ln w="15875">
                  <a:noFill/>
                  <a:round/>
                </a:ln>
                <a:latin typeface="Calibri" panose="020F0502020204030204" pitchFamily="34" charset="0"/>
                <a:cs typeface="Calibri" panose="020F0502020204030204" pitchFamily="34" charset="0"/>
              </a:rPr>
              <a:t>next week</a:t>
            </a:r>
            <a:r>
              <a:rPr lang="en-US" sz="2400" dirty="0">
                <a:ln w="15875">
                  <a:noFill/>
                  <a:round/>
                </a:ln>
                <a:latin typeface="Calibri" panose="020F0502020204030204" pitchFamily="34" charset="0"/>
                <a:cs typeface="Calibri" panose="020F0502020204030204" pitchFamily="34" charset="0"/>
              </a:rPr>
              <a:t>, but first, we want to  drill a bit deeper on a few important words and phrases.</a:t>
            </a:r>
          </a:p>
          <a:p>
            <a:endParaRPr lang="en-US" sz="2400" dirty="0">
              <a:ln w="15875">
                <a:noFill/>
                <a:round/>
              </a:ln>
              <a:effectLst/>
              <a:latin typeface="Calibri" panose="020F0502020204030204" pitchFamily="34" charset="0"/>
              <a:cs typeface="Calibri" panose="020F0502020204030204" pitchFamily="34" charset="0"/>
            </a:endParaRPr>
          </a:p>
          <a:p>
            <a:r>
              <a:rPr lang="en-US" sz="2400" dirty="0">
                <a:ln w="15875">
                  <a:noFill/>
                  <a:round/>
                </a:ln>
                <a:latin typeface="Calibri" panose="020F0502020204030204" pitchFamily="34" charset="0"/>
                <a:cs typeface="Calibri" panose="020F0502020204030204" pitchFamily="34" charset="0"/>
              </a:rPr>
              <a:t>We’ll ask </a:t>
            </a:r>
            <a:r>
              <a:rPr lang="en-US" sz="2400" dirty="0">
                <a:ln w="15875">
                  <a:noFill/>
                  <a:round/>
                </a:ln>
                <a:solidFill>
                  <a:srgbClr val="0B287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questions </a:t>
            </a:r>
            <a:r>
              <a:rPr lang="en-US" sz="2400" dirty="0">
                <a:ln w="15875">
                  <a:noFill/>
                  <a:round/>
                </a:ln>
                <a:latin typeface="Calibri" panose="020F0502020204030204" pitchFamily="34" charset="0"/>
                <a:cs typeface="Calibri" panose="020F0502020204030204" pitchFamily="34" charset="0"/>
              </a:rPr>
              <a:t>today as we interact with these verses.</a:t>
            </a:r>
            <a:endParaRPr lang="en-US" sz="2400" dirty="0">
              <a:ln w="15875">
                <a:noFill/>
                <a:round/>
              </a:ln>
              <a:effectLst/>
              <a:latin typeface="Calibri" panose="020F0502020204030204" pitchFamily="34" charset="0"/>
              <a:cs typeface="Calibri" panose="020F0502020204030204" pitchFamily="34" charset="0"/>
            </a:endParaRPr>
          </a:p>
        </p:txBody>
      </p:sp>
      <p:sp>
        <p:nvSpPr>
          <p:cNvPr id="17" name="TextBox 16"/>
          <p:cNvSpPr txBox="1"/>
          <p:nvPr/>
        </p:nvSpPr>
        <p:spPr>
          <a:xfrm>
            <a:off x="7208575" y="5181444"/>
            <a:ext cx="3849623" cy="677108"/>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2000" dirty="0">
                <a:ln w="15875">
                  <a:noFill/>
                  <a:round/>
                </a:ln>
                <a:solidFill>
                  <a:srgbClr val="0B2870"/>
                </a:solidFill>
                <a:effectLst>
                  <a:reflection blurRad="25400" stA="16000" endPos="39000" dir="5400000" sy="-100000" algn="bl" rotWithShape="0"/>
                </a:effectLst>
                <a:latin typeface="Calibri" panose="020F0502020204030204" pitchFamily="34" charset="0"/>
                <a:cs typeface="Calibri" panose="020F0502020204030204" pitchFamily="34" charset="0"/>
              </a:rPr>
              <a:t>(Matthew 4:4)</a:t>
            </a:r>
          </a:p>
          <a:p>
            <a:pPr algn="ctr"/>
            <a:r>
              <a:rPr lang="en-US" dirty="0">
                <a:ln w="15875">
                  <a:noFill/>
                  <a:round/>
                </a:ln>
                <a:solidFill>
                  <a:schemeClr val="accent4">
                    <a:lumMod val="90000"/>
                    <a:lumOff val="10000"/>
                  </a:schemeClr>
                </a:solidFill>
                <a:effectLst>
                  <a:reflection blurRad="25400" stA="16000" endPos="39000" dir="5400000" sy="-100000" algn="bl" rotWithShape="0"/>
                </a:effectLst>
                <a:latin typeface="Calibri" panose="020F0502020204030204" pitchFamily="34" charset="0"/>
                <a:cs typeface="Calibri" panose="020F0502020204030204" pitchFamily="34" charset="0"/>
              </a:rPr>
              <a:t>Don’t be weary in </a:t>
            </a:r>
            <a:r>
              <a:rPr lang="en-US" i="1" dirty="0">
                <a:ln w="15875">
                  <a:noFill/>
                  <a:round/>
                </a:ln>
                <a:solidFill>
                  <a:schemeClr val="accent4">
                    <a:lumMod val="90000"/>
                    <a:lumOff val="10000"/>
                  </a:schemeClr>
                </a:solidFill>
                <a:effectLst>
                  <a:reflection blurRad="25400" stA="16000" endPos="39000" dir="5400000" sy="-100000" algn="bl" rotWithShape="0"/>
                </a:effectLst>
                <a:latin typeface="Calibri" panose="020F0502020204030204" pitchFamily="34" charset="0"/>
                <a:cs typeface="Calibri" panose="020F0502020204030204" pitchFamily="34" charset="0"/>
              </a:rPr>
              <a:t>well-digging</a:t>
            </a:r>
            <a:r>
              <a:rPr lang="en-US" dirty="0">
                <a:ln w="15875">
                  <a:noFill/>
                  <a:round/>
                </a:ln>
                <a:solidFill>
                  <a:schemeClr val="accent4">
                    <a:lumMod val="90000"/>
                    <a:lumOff val="10000"/>
                  </a:schemeClr>
                </a:solidFill>
                <a:effectLst>
                  <a:reflection blurRad="25400" stA="16000" endPos="39000" dir="5400000" sy="-100000" algn="bl" rotWithShape="0"/>
                </a:effectLst>
                <a:latin typeface="Calibri" panose="020F0502020204030204" pitchFamily="34" charset="0"/>
                <a:cs typeface="Calibri" panose="020F0502020204030204" pitchFamily="34" charset="0"/>
              </a:rPr>
              <a:t>!</a:t>
            </a:r>
          </a:p>
        </p:txBody>
      </p:sp>
      <p:pic>
        <p:nvPicPr>
          <p:cNvPr id="7" name="Picture 6">
            <a:extLst>
              <a:ext uri="{FF2B5EF4-FFF2-40B4-BE49-F238E27FC236}">
                <a16:creationId xmlns:a16="http://schemas.microsoft.com/office/drawing/2014/main" id="{7BD28191-787E-48BC-9A5A-82A9208FF557}"/>
              </a:ext>
            </a:extLst>
          </p:cNvPr>
          <p:cNvPicPr>
            <a:picLocks noChangeAspect="1"/>
          </p:cNvPicPr>
          <p:nvPr/>
        </p:nvPicPr>
        <p:blipFill>
          <a:blip r:embed="rId2"/>
          <a:stretch>
            <a:fillRect/>
          </a:stretch>
        </p:blipFill>
        <p:spPr>
          <a:xfrm>
            <a:off x="256805" y="423746"/>
            <a:ext cx="5268359" cy="6122020"/>
          </a:xfrm>
          <a:prstGeom prst="rect">
            <a:avLst/>
          </a:prstGeom>
        </p:spPr>
      </p:pic>
      <p:grpSp>
        <p:nvGrpSpPr>
          <p:cNvPr id="5" name="Group 4">
            <a:extLst>
              <a:ext uri="{FF2B5EF4-FFF2-40B4-BE49-F238E27FC236}">
                <a16:creationId xmlns:a16="http://schemas.microsoft.com/office/drawing/2014/main" id="{F92398D8-AB34-4E90-B493-575B1FB23692}"/>
              </a:ext>
            </a:extLst>
          </p:cNvPr>
          <p:cNvGrpSpPr/>
          <p:nvPr/>
        </p:nvGrpSpPr>
        <p:grpSpPr>
          <a:xfrm>
            <a:off x="5468603" y="402356"/>
            <a:ext cx="4609150" cy="715523"/>
            <a:chOff x="3682286" y="4246815"/>
            <a:chExt cx="3147449" cy="715523"/>
          </a:xfrm>
        </p:grpSpPr>
        <p:sp>
          <p:nvSpPr>
            <p:cNvPr id="14" name="Pentagon 13"/>
            <p:cNvSpPr/>
            <p:nvPr/>
          </p:nvSpPr>
          <p:spPr>
            <a:xfrm flipH="1">
              <a:off x="3682286" y="4246815"/>
              <a:ext cx="3147448" cy="715523"/>
            </a:xfrm>
            <a:prstGeom prst="homePlate">
              <a:avLst/>
            </a:prstGeom>
            <a:solidFill>
              <a:schemeClr val="accent1">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682287" y="4353869"/>
              <a:ext cx="3147448" cy="461665"/>
            </a:xfrm>
            <a:prstGeom prst="rect">
              <a:avLst/>
            </a:prstGeom>
            <a:noFill/>
            <a:ln>
              <a:noFill/>
            </a:ln>
            <a:effectLst>
              <a:innerShdw blurRad="63500" dist="50800" dir="13500000">
                <a:prstClr val="black">
                  <a:alpha val="50000"/>
                </a:prstClr>
              </a:innerShdw>
            </a:effectLst>
          </p:spPr>
          <p:txBody>
            <a:bodyPr wrap="square" rtlCol="0">
              <a:spAutoFit/>
              <a:scene3d>
                <a:camera prst="perspectiveRight" fov="0">
                  <a:rot lat="0" lon="0" rev="0"/>
                </a:camera>
                <a:lightRig rig="threePt" dir="t"/>
              </a:scene3d>
            </a:bodyPr>
            <a:lstStyle/>
            <a:p>
              <a:pPr algn="ctr"/>
              <a:r>
                <a:rPr lang="en-US" sz="2400" b="1" dirty="0">
                  <a:ln w="15875">
                    <a:noFill/>
                    <a:round/>
                  </a:ln>
                  <a:solidFill>
                    <a:schemeClr val="bg1"/>
                  </a:solidFill>
                  <a:latin typeface="Calibri" panose="020F0502020204030204" pitchFamily="34" charset="0"/>
                  <a:cs typeface="Calibri" panose="020F0502020204030204" pitchFamily="34" charset="0"/>
                </a:rPr>
                <a:t>Today’s Focus Area</a:t>
              </a:r>
              <a:endParaRPr lang="en-US" sz="2400" dirty="0">
                <a:ln w="15875">
                  <a:noFill/>
                  <a:round/>
                </a:ln>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459179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Speech Bubble: Rectangle 11" hidden="1"/>
          <p:cNvSpPr/>
          <p:nvPr/>
        </p:nvSpPr>
        <p:spPr>
          <a:xfrm>
            <a:off x="7231822" y="1455664"/>
            <a:ext cx="2305878" cy="1443789"/>
          </a:xfrm>
          <a:prstGeom prst="wedgeRectCallout">
            <a:avLst>
              <a:gd name="adj1" fmla="val 1852"/>
              <a:gd name="adj2" fmla="val 82794"/>
            </a:avLst>
          </a:prstGeom>
          <a:solidFill>
            <a:schemeClr val="accent4">
              <a:alpha val="50000"/>
            </a:schemeClr>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1200" dirty="0"/>
              <a:t>Click any of the text to change out for your own. Some reformatting and stretching may be necessary in order to fill the gaps.</a:t>
            </a:r>
          </a:p>
        </p:txBody>
      </p:sp>
      <p:sp>
        <p:nvSpPr>
          <p:cNvPr id="16" name="Freeform: Shape 15">
            <a:extLst>
              <a:ext uri="{FF2B5EF4-FFF2-40B4-BE49-F238E27FC236}">
                <a16:creationId xmlns:a16="http://schemas.microsoft.com/office/drawing/2014/main" id="{9C9738FC-C1FD-4D23-B904-3C8020530295}"/>
              </a:ext>
            </a:extLst>
          </p:cNvPr>
          <p:cNvSpPr/>
          <p:nvPr/>
        </p:nvSpPr>
        <p:spPr>
          <a:xfrm>
            <a:off x="2296038" y="575529"/>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B0320F-5716-4586-B185-463845151726}"/>
              </a:ext>
            </a:extLst>
          </p:cNvPr>
          <p:cNvSpPr/>
          <p:nvPr/>
        </p:nvSpPr>
        <p:spPr>
          <a:xfrm flipH="1">
            <a:off x="5865725" y="575529"/>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F6CF353-33B5-4291-A4CB-AFDE828AB002}"/>
              </a:ext>
            </a:extLst>
          </p:cNvPr>
          <p:cNvSpPr/>
          <p:nvPr/>
        </p:nvSpPr>
        <p:spPr>
          <a:xfrm flipV="1">
            <a:off x="2296038" y="4222431"/>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59B6438-0020-4F4A-9AFE-3CED8C0CBFBD}"/>
              </a:ext>
            </a:extLst>
          </p:cNvPr>
          <p:cNvSpPr/>
          <p:nvPr/>
        </p:nvSpPr>
        <p:spPr>
          <a:xfrm flipH="1" flipV="1">
            <a:off x="5865724" y="4222431"/>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a:extLst>
              <a:ext uri="{FF2B5EF4-FFF2-40B4-BE49-F238E27FC236}">
                <a16:creationId xmlns:a16="http://schemas.microsoft.com/office/drawing/2014/main" id="{D9021BD4-78F0-43BA-B55D-4622F22B76D1}"/>
              </a:ext>
            </a:extLst>
          </p:cNvPr>
          <p:cNvSpPr txBox="1"/>
          <p:nvPr/>
        </p:nvSpPr>
        <p:spPr>
          <a:xfrm>
            <a:off x="2296037" y="1596607"/>
            <a:ext cx="7198710" cy="3480120"/>
          </a:xfrm>
          <a:prstGeom prst="rect">
            <a:avLst/>
          </a:prstGeom>
          <a:noFill/>
        </p:spPr>
        <p:txBody>
          <a:bodyPr wrap="square" rtlCol="0">
            <a:spAutoFit/>
          </a:bodyPr>
          <a:lstStyle/>
          <a:p>
            <a:pPr>
              <a:lnSpc>
                <a:spcPct val="150000"/>
              </a:lnSpc>
            </a:pPr>
            <a:r>
              <a:rPr lang="en-US" dirty="0">
                <a:solidFill>
                  <a:schemeClr val="bg1"/>
                </a:solidFill>
              </a:rPr>
              <a:t>1  Paul, an apostle, (not of men, neither by man, but by Jesus Christ, and God the Father, who raised him from the dead;) 2  And all the brethren which are with me, unto the </a:t>
            </a:r>
            <a:r>
              <a:rPr lang="en-US" sz="2000" b="1" dirty="0">
                <a:solidFill>
                  <a:srgbClr val="7EEEEE"/>
                </a:solidFill>
                <a:effectLst>
                  <a:outerShdw blurRad="38100" dist="38100" dir="2700000" algn="tl">
                    <a:srgbClr val="000000">
                      <a:alpha val="43137"/>
                    </a:srgbClr>
                  </a:outerShdw>
                </a:effectLst>
              </a:rPr>
              <a:t>churches of Galatia</a:t>
            </a:r>
            <a:r>
              <a:rPr lang="en-US" dirty="0">
                <a:solidFill>
                  <a:schemeClr val="bg1"/>
                </a:solidFill>
              </a:rPr>
              <a:t>: 3  Grace be to you and peace from God the Father, and from our Lord Jesus Christ, 4  Who gave himself </a:t>
            </a:r>
            <a:r>
              <a:rPr lang="en-US" b="1" dirty="0">
                <a:solidFill>
                  <a:srgbClr val="7EEEEE"/>
                </a:solidFill>
                <a:effectLst>
                  <a:outerShdw blurRad="38100" dist="38100" dir="2700000" algn="tl">
                    <a:srgbClr val="000000">
                      <a:alpha val="43137"/>
                    </a:srgbClr>
                  </a:outerShdw>
                </a:effectLst>
              </a:rPr>
              <a:t>for</a:t>
            </a:r>
            <a:r>
              <a:rPr lang="en-US" dirty="0">
                <a:solidFill>
                  <a:schemeClr val="bg1"/>
                </a:solidFill>
              </a:rPr>
              <a:t> our sins, that he might </a:t>
            </a:r>
            <a:r>
              <a:rPr lang="en-US" b="1" dirty="0">
                <a:solidFill>
                  <a:srgbClr val="7EEEEE"/>
                </a:solidFill>
              </a:rPr>
              <a:t>deliver us from this present evil world</a:t>
            </a:r>
            <a:r>
              <a:rPr lang="en-US" dirty="0">
                <a:solidFill>
                  <a:schemeClr val="bg1"/>
                </a:solidFill>
              </a:rPr>
              <a:t>, according to the will of God and our Father:</a:t>
            </a:r>
            <a:br>
              <a:rPr lang="en-US" sz="1000" dirty="0">
                <a:solidFill>
                  <a:schemeClr val="bg1"/>
                </a:solidFill>
              </a:rPr>
            </a:br>
            <a:br>
              <a:rPr lang="en-US" sz="1000" dirty="0">
                <a:solidFill>
                  <a:schemeClr val="bg1"/>
                </a:solidFill>
              </a:rPr>
            </a:br>
            <a:endParaRPr lang="en-US" sz="1000" dirty="0">
              <a:solidFill>
                <a:schemeClr val="bg1"/>
              </a:solidFill>
            </a:endParaRPr>
          </a:p>
        </p:txBody>
      </p:sp>
      <p:sp>
        <p:nvSpPr>
          <p:cNvPr id="14" name="Title Text">
            <a:extLst>
              <a:ext uri="{FF2B5EF4-FFF2-40B4-BE49-F238E27FC236}">
                <a16:creationId xmlns:a16="http://schemas.microsoft.com/office/drawing/2014/main" id="{FA2A5BFE-8421-42F2-8A04-AD9572DB98D5}"/>
              </a:ext>
            </a:extLst>
          </p:cNvPr>
          <p:cNvSpPr>
            <a:spLocks noChangeArrowheads="1"/>
          </p:cNvSpPr>
          <p:nvPr/>
        </p:nvSpPr>
        <p:spPr bwMode="auto">
          <a:xfrm>
            <a:off x="2296037" y="772728"/>
            <a:ext cx="71987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dirty="0">
                <a:solidFill>
                  <a:schemeClr val="accent2">
                    <a:lumMod val="20000"/>
                    <a:lumOff val="80000"/>
                  </a:schemeClr>
                </a:solidFill>
                <a:latin typeface="Gill Sans MT Condensed" panose="020B0506020104020203" pitchFamily="34" charset="0"/>
              </a:rPr>
              <a:t>So </a:t>
            </a:r>
            <a:r>
              <a:rPr lang="en-US" altLang="en-US" sz="6000" b="1" i="1" dirty="0">
                <a:solidFill>
                  <a:schemeClr val="accent2">
                    <a:lumMod val="20000"/>
                    <a:lumOff val="80000"/>
                  </a:schemeClr>
                </a:solidFill>
                <a:latin typeface="Gill Sans MT Condensed" panose="020B0506020104020203" pitchFamily="34" charset="0"/>
              </a:rPr>
              <a:t>where</a:t>
            </a:r>
            <a:r>
              <a:rPr lang="en-US" altLang="en-US" sz="6000" b="1" dirty="0">
                <a:solidFill>
                  <a:schemeClr val="accent2">
                    <a:lumMod val="20000"/>
                    <a:lumOff val="80000"/>
                  </a:schemeClr>
                </a:solidFill>
                <a:latin typeface="Gill Sans MT Condensed" panose="020B0506020104020203" pitchFamily="34" charset="0"/>
              </a:rPr>
              <a:t> is </a:t>
            </a:r>
            <a:r>
              <a:rPr lang="en-US" altLang="en-US" sz="6000" b="1" dirty="0">
                <a:solidFill>
                  <a:schemeClr val="accent3">
                    <a:lumMod val="60000"/>
                    <a:lumOff val="40000"/>
                  </a:schemeClr>
                </a:solidFill>
                <a:latin typeface="Gill Sans MT Condensed" panose="020B0506020104020203" pitchFamily="34" charset="0"/>
              </a:rPr>
              <a:t>Galatia?</a:t>
            </a:r>
            <a:endParaRPr lang="en-US" altLang="en-US" sz="6000" dirty="0">
              <a:solidFill>
                <a:schemeClr val="tx1">
                  <a:lumMod val="75000"/>
                  <a:lumOff val="25000"/>
                </a:schemeClr>
              </a:solidFill>
              <a:latin typeface="Impact" panose="020B0806030902050204" pitchFamily="34" charset="0"/>
            </a:endParaRPr>
          </a:p>
        </p:txBody>
      </p:sp>
      <p:sp>
        <p:nvSpPr>
          <p:cNvPr id="2" name="Rectangle 1">
            <a:extLst>
              <a:ext uri="{FF2B5EF4-FFF2-40B4-BE49-F238E27FC236}">
                <a16:creationId xmlns:a16="http://schemas.microsoft.com/office/drawing/2014/main" id="{F85ED105-21D7-4424-B8BA-C0DA040025ED}"/>
              </a:ext>
            </a:extLst>
          </p:cNvPr>
          <p:cNvSpPr/>
          <p:nvPr/>
        </p:nvSpPr>
        <p:spPr>
          <a:xfrm>
            <a:off x="308684" y="5623607"/>
            <a:ext cx="4350870" cy="1077218"/>
          </a:xfrm>
          <a:prstGeom prst="rect">
            <a:avLst/>
          </a:prstGeom>
          <a:noFill/>
        </p:spPr>
        <p:txBody>
          <a:bodyPr wrap="none" lIns="91440" tIns="45720" rIns="91440" bIns="45720">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Question # 1 </a:t>
            </a:r>
          </a:p>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 Class Discussion</a:t>
            </a:r>
          </a:p>
        </p:txBody>
      </p:sp>
    </p:spTree>
    <p:extLst>
      <p:ext uri="{BB962C8B-B14F-4D97-AF65-F5344CB8AC3E}">
        <p14:creationId xmlns:p14="http://schemas.microsoft.com/office/powerpoint/2010/main" val="182870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6696"/>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4331970" y="-6696"/>
            <a:ext cx="786003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4762500" y="202131"/>
            <a:ext cx="69697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Where do we find</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r>
              <a:rPr lang="en-US" altLang="en-US" sz="6000" b="1" spc="-70" dirty="0">
                <a:solidFill>
                  <a:srgbClr val="7EEEEE"/>
                </a:solidFill>
                <a:latin typeface="Gill Sans MT Condensed" panose="020B0506020104020203" pitchFamily="34" charset="0"/>
                <a:ea typeface="Tahoma" panose="020B0604030504040204" pitchFamily="34" charset="0"/>
                <a:cs typeface="Tahoma" panose="020B0604030504040204" pitchFamily="34" charset="0"/>
              </a:rPr>
              <a:t>GALATIA?</a:t>
            </a:r>
            <a:endParaRPr lang="en-US" altLang="en-US" sz="5000" b="1" spc="-70" dirty="0">
              <a:solidFill>
                <a:srgbClr val="7EEEEE"/>
              </a:solidFill>
              <a:latin typeface="Gill Sans MT Condensed" panose="020B0506020104020203" pitchFamily="34" charset="0"/>
              <a:ea typeface="Tahoma" panose="020B0604030504040204" pitchFamily="34" charset="0"/>
              <a:cs typeface="Tahoma" panose="020B0604030504040204" pitchFamily="34" charset="0"/>
            </a:endParaRPr>
          </a:p>
        </p:txBody>
      </p: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5174161" y="1066153"/>
            <a:ext cx="625699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dirty="0">
                <a:solidFill>
                  <a:schemeClr val="accent3">
                    <a:lumMod val="20000"/>
                    <a:lumOff val="80000"/>
                  </a:schemeClr>
                </a:solidFill>
                <a:latin typeface="Gill Sans MT Condensed" panose="020B0506020104020203" pitchFamily="34" charset="0"/>
              </a:rPr>
              <a:t>In any case, Paul had a long history with these folks.</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450080" y="1615603"/>
            <a:ext cx="3734467"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2" y="1615603"/>
            <a:ext cx="388365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450080" y="5922246"/>
            <a:ext cx="3734467"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1" y="5922246"/>
            <a:ext cx="3883654"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 y="4963886"/>
            <a:ext cx="2896667" cy="1797653"/>
          </a:xfrm>
          <a:prstGeom prst="rect">
            <a:avLst/>
          </a:prstGeom>
        </p:spPr>
      </p:pic>
      <p:pic>
        <p:nvPicPr>
          <p:cNvPr id="3" name="Picture 2">
            <a:extLst>
              <a:ext uri="{FF2B5EF4-FFF2-40B4-BE49-F238E27FC236}">
                <a16:creationId xmlns:a16="http://schemas.microsoft.com/office/drawing/2014/main" id="{1615B12E-A2D1-48A9-AB66-D7929D1E91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0467" y="4462975"/>
            <a:ext cx="874151" cy="834673"/>
          </a:xfrm>
          <a:prstGeom prst="rect">
            <a:avLst/>
          </a:prstGeom>
        </p:spPr>
      </p:pic>
      <p:pic>
        <p:nvPicPr>
          <p:cNvPr id="6" name="Picture 5">
            <a:extLst>
              <a:ext uri="{FF2B5EF4-FFF2-40B4-BE49-F238E27FC236}">
                <a16:creationId xmlns:a16="http://schemas.microsoft.com/office/drawing/2014/main" id="{DC688C06-924A-45F7-B94F-D1A14A58F971}"/>
              </a:ext>
            </a:extLst>
          </p:cNvPr>
          <p:cNvPicPr>
            <a:picLocks noChangeAspect="1"/>
          </p:cNvPicPr>
          <p:nvPr/>
        </p:nvPicPr>
        <p:blipFill>
          <a:blip r:embed="rId4"/>
          <a:stretch>
            <a:fillRect/>
          </a:stretch>
        </p:blipFill>
        <p:spPr>
          <a:xfrm>
            <a:off x="4754826" y="1711952"/>
            <a:ext cx="6977433" cy="4656342"/>
          </a:xfrm>
          <a:prstGeom prst="rect">
            <a:avLst/>
          </a:prstGeom>
        </p:spPr>
      </p:pic>
      <p:sp>
        <p:nvSpPr>
          <p:cNvPr id="16" name="Textbox">
            <a:extLst>
              <a:ext uri="{FF2B5EF4-FFF2-40B4-BE49-F238E27FC236}">
                <a16:creationId xmlns:a16="http://schemas.microsoft.com/office/drawing/2014/main" id="{AA0A537B-AF4C-45A9-BA7F-979D60B675AF}"/>
              </a:ext>
            </a:extLst>
          </p:cNvPr>
          <p:cNvSpPr txBox="1"/>
          <p:nvPr/>
        </p:nvSpPr>
        <p:spPr>
          <a:xfrm>
            <a:off x="186265" y="844356"/>
            <a:ext cx="4096530" cy="3618619"/>
          </a:xfrm>
          <a:prstGeom prst="rect">
            <a:avLst/>
          </a:prstGeom>
          <a:noFill/>
        </p:spPr>
        <p:txBody>
          <a:bodyPr wrap="square" rtlCol="0">
            <a:spAutoFit/>
          </a:bodyPr>
          <a:lstStyle/>
          <a:p>
            <a:pPr>
              <a:lnSpc>
                <a:spcPct val="150000"/>
              </a:lnSpc>
            </a:pPr>
            <a:r>
              <a:rPr lang="en-US" dirty="0">
                <a:solidFill>
                  <a:schemeClr val="bg1">
                    <a:lumMod val="95000"/>
                  </a:schemeClr>
                </a:solidFill>
                <a:effectLst>
                  <a:outerShdw blurRad="38100" dist="38100" dir="2700000" algn="tl">
                    <a:srgbClr val="000000">
                      <a:alpha val="43137"/>
                    </a:srgbClr>
                  </a:outerShdw>
                </a:effectLst>
              </a:rPr>
              <a:t>• Galatia can be seen in two ways: the first is the </a:t>
            </a:r>
            <a:r>
              <a:rPr lang="en-US" dirty="0">
                <a:solidFill>
                  <a:srgbClr val="FFCC3A"/>
                </a:solidFill>
                <a:effectLst>
                  <a:outerShdw blurRad="38100" dist="38100" dir="2700000" algn="tl">
                    <a:srgbClr val="000000">
                      <a:alpha val="43137"/>
                    </a:srgbClr>
                  </a:outerShdw>
                </a:effectLst>
              </a:rPr>
              <a:t>ethnic</a:t>
            </a:r>
            <a:r>
              <a:rPr lang="en-US" dirty="0">
                <a:solidFill>
                  <a:schemeClr val="bg1">
                    <a:lumMod val="95000"/>
                  </a:schemeClr>
                </a:solidFill>
                <a:effectLst>
                  <a:outerShdw blurRad="38100" dist="38100" dir="2700000" algn="tl">
                    <a:srgbClr val="000000">
                      <a:alpha val="43137"/>
                    </a:srgbClr>
                  </a:outerShdw>
                </a:effectLst>
              </a:rPr>
              <a:t> region (in the northern portion of the province) settled by the </a:t>
            </a:r>
            <a:r>
              <a:rPr lang="en-US" dirty="0" err="1">
                <a:solidFill>
                  <a:schemeClr val="bg1">
                    <a:lumMod val="95000"/>
                  </a:schemeClr>
                </a:solidFill>
                <a:effectLst>
                  <a:outerShdw blurRad="38100" dist="38100" dir="2700000" algn="tl">
                    <a:srgbClr val="000000">
                      <a:alpha val="43137"/>
                    </a:srgbClr>
                  </a:outerShdw>
                </a:effectLst>
              </a:rPr>
              <a:t>Gauls</a:t>
            </a:r>
            <a:r>
              <a:rPr lang="en-US" dirty="0">
                <a:solidFill>
                  <a:schemeClr val="bg1">
                    <a:lumMod val="95000"/>
                  </a:schemeClr>
                </a:solidFill>
                <a:effectLst>
                  <a:outerShdw blurRad="38100" dist="38100" dir="2700000" algn="tl">
                    <a:srgbClr val="000000">
                      <a:alpha val="43137"/>
                    </a:srgbClr>
                  </a:outerShdw>
                </a:effectLst>
              </a:rPr>
              <a:t>, and the second is the </a:t>
            </a:r>
            <a:r>
              <a:rPr lang="en-US" b="1" dirty="0">
                <a:solidFill>
                  <a:srgbClr val="FFCC3A"/>
                </a:solidFill>
                <a:effectLst>
                  <a:outerShdw blurRad="38100" dist="38100" dir="2700000" algn="tl">
                    <a:srgbClr val="000000">
                      <a:alpha val="43137"/>
                    </a:srgbClr>
                  </a:outerShdw>
                </a:effectLst>
              </a:rPr>
              <a:t>Roman province </a:t>
            </a:r>
            <a:r>
              <a:rPr lang="en-US" dirty="0">
                <a:solidFill>
                  <a:schemeClr val="bg1">
                    <a:lumMod val="95000"/>
                  </a:schemeClr>
                </a:solidFill>
                <a:effectLst>
                  <a:outerShdw blurRad="38100" dist="38100" dir="2700000" algn="tl">
                    <a:srgbClr val="000000">
                      <a:alpha val="43137"/>
                    </a:srgbClr>
                  </a:outerShdw>
                </a:effectLst>
              </a:rPr>
              <a:t>that included the cities and regions in the south of Antioch, Pisidia, Iconium, Lystra, </a:t>
            </a:r>
            <a:r>
              <a:rPr lang="en-US" dirty="0" err="1">
                <a:solidFill>
                  <a:schemeClr val="bg1">
                    <a:lumMod val="95000"/>
                  </a:schemeClr>
                </a:solidFill>
                <a:effectLst>
                  <a:outerShdw blurRad="38100" dist="38100" dir="2700000" algn="tl">
                    <a:srgbClr val="000000">
                      <a:alpha val="43137"/>
                    </a:srgbClr>
                  </a:outerShdw>
                </a:effectLst>
              </a:rPr>
              <a:t>Derbe</a:t>
            </a:r>
            <a:r>
              <a:rPr lang="en-US" dirty="0">
                <a:solidFill>
                  <a:schemeClr val="bg1">
                    <a:lumMod val="95000"/>
                  </a:schemeClr>
                </a:solidFill>
                <a:effectLst>
                  <a:outerShdw blurRad="38100" dist="38100" dir="2700000" algn="tl">
                    <a:srgbClr val="000000">
                      <a:alpha val="43137"/>
                    </a:srgbClr>
                  </a:outerShdw>
                </a:effectLst>
              </a:rPr>
              <a:t>.</a:t>
            </a:r>
            <a:endParaRPr lang="en-US" sz="1000" dirty="0">
              <a:solidFill>
                <a:schemeClr val="bg1">
                  <a:lumMod val="95000"/>
                </a:schemeClr>
              </a:solidFill>
              <a:effectLst>
                <a:outerShdw blurRad="38100" dist="38100" dir="2700000" algn="tl">
                  <a:srgbClr val="000000">
                    <a:alpha val="43137"/>
                  </a:srgbClr>
                </a:outerShdw>
              </a:effectLst>
            </a:endParaRPr>
          </a:p>
          <a:p>
            <a:pPr>
              <a:lnSpc>
                <a:spcPct val="150000"/>
              </a:lnSpc>
            </a:pPr>
            <a:endParaRPr lang="en-US" sz="1000" dirty="0">
              <a:solidFill>
                <a:schemeClr val="bg1"/>
              </a:solidFill>
            </a:endParaRPr>
          </a:p>
        </p:txBody>
      </p:sp>
      <p:sp>
        <p:nvSpPr>
          <p:cNvPr id="17" name="Textbox">
            <a:extLst>
              <a:ext uri="{FF2B5EF4-FFF2-40B4-BE49-F238E27FC236}">
                <a16:creationId xmlns:a16="http://schemas.microsoft.com/office/drawing/2014/main" id="{389731DD-B10A-429F-8C4A-6CFA209FAE1E}"/>
              </a:ext>
            </a:extLst>
          </p:cNvPr>
          <p:cNvSpPr txBox="1"/>
          <p:nvPr/>
        </p:nvSpPr>
        <p:spPr>
          <a:xfrm>
            <a:off x="186265" y="4227002"/>
            <a:ext cx="4096530" cy="1703030"/>
          </a:xfrm>
          <a:prstGeom prst="rect">
            <a:avLst/>
          </a:prstGeom>
          <a:noFill/>
        </p:spPr>
        <p:txBody>
          <a:bodyPr wrap="square" rtlCol="0">
            <a:spAutoFit/>
          </a:bodyPr>
          <a:lstStyle/>
          <a:p>
            <a:pPr>
              <a:lnSpc>
                <a:spcPct val="150000"/>
              </a:lnSpc>
            </a:pPr>
            <a:r>
              <a:rPr lang="en-US" dirty="0">
                <a:solidFill>
                  <a:schemeClr val="bg1">
                    <a:lumMod val="95000"/>
                  </a:schemeClr>
                </a:solidFill>
                <a:effectLst>
                  <a:outerShdw blurRad="38100" dist="38100" dir="2700000" algn="tl">
                    <a:srgbClr val="000000">
                      <a:alpha val="43137"/>
                    </a:srgbClr>
                  </a:outerShdw>
                </a:effectLst>
              </a:rPr>
              <a:t>• Paul visited the Roman province of Galatia, located on the peninsula of Asia Minor, near the Mediterranean Sea, during his missionary journeys. </a:t>
            </a:r>
            <a:endParaRPr lang="en-US" sz="1000" dirty="0">
              <a:solidFill>
                <a:schemeClr val="bg1">
                  <a:lumMod val="95000"/>
                </a:schemeClr>
              </a:solidFill>
              <a:effectLst>
                <a:outerShdw blurRad="38100" dist="38100" dir="2700000" algn="tl">
                  <a:srgbClr val="000000">
                    <a:alpha val="43137"/>
                  </a:srgbClr>
                </a:outerShdw>
              </a:effectLst>
            </a:endParaRPr>
          </a:p>
        </p:txBody>
      </p:sp>
      <p:grpSp>
        <p:nvGrpSpPr>
          <p:cNvPr id="8" name="Group 7">
            <a:extLst>
              <a:ext uri="{FF2B5EF4-FFF2-40B4-BE49-F238E27FC236}">
                <a16:creationId xmlns:a16="http://schemas.microsoft.com/office/drawing/2014/main" id="{A20283C8-F6FE-4012-A159-FF24DEC93ECD}"/>
              </a:ext>
            </a:extLst>
          </p:cNvPr>
          <p:cNvGrpSpPr/>
          <p:nvPr/>
        </p:nvGrpSpPr>
        <p:grpSpPr>
          <a:xfrm>
            <a:off x="186265" y="207010"/>
            <a:ext cx="10333689" cy="2366943"/>
            <a:chOff x="186265" y="207010"/>
            <a:chExt cx="10333689" cy="2366943"/>
          </a:xfrm>
        </p:grpSpPr>
        <p:sp>
          <p:nvSpPr>
            <p:cNvPr id="29" name="Textbox">
              <a:extLst>
                <a:ext uri="{FF2B5EF4-FFF2-40B4-BE49-F238E27FC236}">
                  <a16:creationId xmlns:a16="http://schemas.microsoft.com/office/drawing/2014/main" id="{4EE0CC59-2FAB-4A16-9ACB-AB03458485F0}"/>
                </a:ext>
              </a:extLst>
            </p:cNvPr>
            <p:cNvSpPr txBox="1"/>
            <p:nvPr/>
          </p:nvSpPr>
          <p:spPr>
            <a:xfrm>
              <a:off x="186265" y="207010"/>
              <a:ext cx="4096530" cy="710131"/>
            </a:xfrm>
            <a:prstGeom prst="rect">
              <a:avLst/>
            </a:prstGeom>
            <a:noFill/>
          </p:spPr>
          <p:txBody>
            <a:bodyPr wrap="square" rtlCol="0">
              <a:spAutoFit/>
            </a:bodyPr>
            <a:lstStyle/>
            <a:p>
              <a:pPr>
                <a:lnSpc>
                  <a:spcPct val="150000"/>
                </a:lnSpc>
              </a:pPr>
              <a:r>
                <a:rPr lang="en-US" dirty="0">
                  <a:solidFill>
                    <a:schemeClr val="bg1"/>
                  </a:solidFill>
                  <a:effectLst>
                    <a:outerShdw blurRad="38100" dist="38100" dir="2700000" algn="tl">
                      <a:srgbClr val="000000">
                        <a:alpha val="43137"/>
                      </a:srgbClr>
                    </a:outerShdw>
                  </a:effectLst>
                </a:rPr>
                <a:t>• Galatia is under the </a:t>
              </a:r>
              <a:r>
                <a:rPr lang="en-US" dirty="0">
                  <a:solidFill>
                    <a:srgbClr val="FF0000"/>
                  </a:solidFill>
                  <a:effectLst>
                    <a:outerShdw blurRad="38100" dist="38100" dir="2700000" algn="tl">
                      <a:srgbClr val="000000">
                        <a:alpha val="43137"/>
                      </a:srgbClr>
                    </a:outerShdw>
                  </a:effectLst>
                </a:rPr>
                <a:t>Red</a:t>
              </a:r>
              <a:r>
                <a:rPr lang="en-US" dirty="0">
                  <a:solidFill>
                    <a:schemeClr val="bg1"/>
                  </a:solidFill>
                  <a:effectLst>
                    <a:outerShdw blurRad="38100" dist="38100" dir="2700000" algn="tl">
                      <a:srgbClr val="000000">
                        <a:alpha val="43137"/>
                      </a:srgbClr>
                    </a:outerShdw>
                  </a:effectLst>
                </a:rPr>
                <a:t> Arrow. </a:t>
              </a:r>
              <a:br>
                <a:rPr lang="en-US" sz="1000" dirty="0">
                  <a:solidFill>
                    <a:schemeClr val="bg1"/>
                  </a:solidFill>
                  <a:effectLst>
                    <a:outerShdw blurRad="38100" dist="38100" dir="2700000" algn="tl">
                      <a:srgbClr val="000000">
                        <a:alpha val="43137"/>
                      </a:srgbClr>
                    </a:outerShdw>
                  </a:effectLst>
                </a:rPr>
              </a:br>
              <a:endParaRPr lang="en-US" sz="1000" dirty="0">
                <a:solidFill>
                  <a:schemeClr val="bg1"/>
                </a:solidFill>
                <a:effectLst>
                  <a:outerShdw blurRad="38100" dist="38100" dir="2700000" algn="tl">
                    <a:srgbClr val="000000">
                      <a:alpha val="43137"/>
                    </a:srgbClr>
                  </a:outerShdw>
                </a:effectLst>
              </a:endParaRPr>
            </a:p>
          </p:txBody>
        </p:sp>
        <p:sp>
          <p:nvSpPr>
            <p:cNvPr id="7" name="Arrow: Down 6">
              <a:extLst>
                <a:ext uri="{FF2B5EF4-FFF2-40B4-BE49-F238E27FC236}">
                  <a16:creationId xmlns:a16="http://schemas.microsoft.com/office/drawing/2014/main" id="{0C7AA40B-C84B-4BB9-B6F8-2A7F2DC38F79}"/>
                </a:ext>
              </a:extLst>
            </p:cNvPr>
            <p:cNvSpPr/>
            <p:nvPr/>
          </p:nvSpPr>
          <p:spPr>
            <a:xfrm>
              <a:off x="10124868" y="1804817"/>
              <a:ext cx="395086" cy="7691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884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Speech Bubble: Rectangle 11" hidden="1"/>
          <p:cNvSpPr/>
          <p:nvPr/>
        </p:nvSpPr>
        <p:spPr>
          <a:xfrm>
            <a:off x="7231822" y="1455664"/>
            <a:ext cx="2305878" cy="1443789"/>
          </a:xfrm>
          <a:prstGeom prst="wedgeRectCallout">
            <a:avLst>
              <a:gd name="adj1" fmla="val 1852"/>
              <a:gd name="adj2" fmla="val 82794"/>
            </a:avLst>
          </a:prstGeom>
          <a:solidFill>
            <a:schemeClr val="accent4">
              <a:alpha val="50000"/>
            </a:schemeClr>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1200" dirty="0"/>
              <a:t>Click any of the text to change out for your own. Some reformatting and stretching may be necessary in order to fill the gaps.</a:t>
            </a:r>
          </a:p>
        </p:txBody>
      </p:sp>
      <p:sp>
        <p:nvSpPr>
          <p:cNvPr id="16" name="Freeform: Shape 15">
            <a:extLst>
              <a:ext uri="{FF2B5EF4-FFF2-40B4-BE49-F238E27FC236}">
                <a16:creationId xmlns:a16="http://schemas.microsoft.com/office/drawing/2014/main" id="{9C9738FC-C1FD-4D23-B904-3C8020530295}"/>
              </a:ext>
            </a:extLst>
          </p:cNvPr>
          <p:cNvSpPr/>
          <p:nvPr/>
        </p:nvSpPr>
        <p:spPr>
          <a:xfrm>
            <a:off x="1975104" y="575529"/>
            <a:ext cx="38921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B0320F-5716-4586-B185-463845151726}"/>
              </a:ext>
            </a:extLst>
          </p:cNvPr>
          <p:cNvSpPr/>
          <p:nvPr/>
        </p:nvSpPr>
        <p:spPr>
          <a:xfrm flipH="1">
            <a:off x="5865724" y="575529"/>
            <a:ext cx="3966230"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F6CF353-33B5-4291-A4CB-AFDE828AB002}"/>
              </a:ext>
            </a:extLst>
          </p:cNvPr>
          <p:cNvSpPr/>
          <p:nvPr/>
        </p:nvSpPr>
        <p:spPr>
          <a:xfrm flipV="1">
            <a:off x="1975104" y="4533326"/>
            <a:ext cx="38921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59B6438-0020-4F4A-9AFE-3CED8C0CBFBD}"/>
              </a:ext>
            </a:extLst>
          </p:cNvPr>
          <p:cNvSpPr/>
          <p:nvPr/>
        </p:nvSpPr>
        <p:spPr>
          <a:xfrm flipH="1" flipV="1">
            <a:off x="5865723" y="4533326"/>
            <a:ext cx="3966228"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a:extLst>
              <a:ext uri="{FF2B5EF4-FFF2-40B4-BE49-F238E27FC236}">
                <a16:creationId xmlns:a16="http://schemas.microsoft.com/office/drawing/2014/main" id="{D9021BD4-78F0-43BA-B55D-4622F22B76D1}"/>
              </a:ext>
            </a:extLst>
          </p:cNvPr>
          <p:cNvSpPr txBox="1"/>
          <p:nvPr/>
        </p:nvSpPr>
        <p:spPr>
          <a:xfrm>
            <a:off x="2404473" y="1527357"/>
            <a:ext cx="7198710" cy="3803285"/>
          </a:xfrm>
          <a:prstGeom prst="rect">
            <a:avLst/>
          </a:prstGeom>
          <a:noFill/>
        </p:spPr>
        <p:txBody>
          <a:bodyPr wrap="square" rtlCol="0">
            <a:spAutoFit/>
          </a:bodyPr>
          <a:lstStyle/>
          <a:p>
            <a:pPr>
              <a:lnSpc>
                <a:spcPct val="150000"/>
              </a:lnSpc>
            </a:pPr>
            <a:r>
              <a:rPr lang="en-US" dirty="0">
                <a:solidFill>
                  <a:schemeClr val="bg1"/>
                </a:solidFill>
              </a:rPr>
              <a:t>1  Paul, an apostle, (not of men, neither by man, but by Jesus Christ, and God the Father, who raised him from the dead;) 2  And all the brethren which are with me, unto the </a:t>
            </a:r>
            <a:r>
              <a:rPr lang="en-US" sz="2000" b="1" dirty="0">
                <a:solidFill>
                  <a:srgbClr val="7EEEEE"/>
                </a:solidFill>
                <a:effectLst>
                  <a:outerShdw blurRad="38100" dist="38100" dir="2700000" algn="tl">
                    <a:srgbClr val="000000">
                      <a:alpha val="43137"/>
                    </a:srgbClr>
                  </a:outerShdw>
                </a:effectLst>
              </a:rPr>
              <a:t>churches of Galatia</a:t>
            </a:r>
            <a:r>
              <a:rPr lang="en-US" dirty="0">
                <a:solidFill>
                  <a:schemeClr val="bg1"/>
                </a:solidFill>
              </a:rPr>
              <a:t>: 3  Grace be to you and peace from God the Father, and from our Lord Jesus Christ, 4  Who gave himself </a:t>
            </a:r>
            <a:r>
              <a:rPr lang="en-US" sz="3200" b="1" dirty="0">
                <a:solidFill>
                  <a:srgbClr val="7EEEEE"/>
                </a:solidFill>
                <a:effectLst>
                  <a:outerShdw blurRad="38100" dist="38100" dir="2700000" algn="tl">
                    <a:srgbClr val="000000">
                      <a:alpha val="43137"/>
                    </a:srgbClr>
                  </a:outerShdw>
                </a:effectLst>
              </a:rPr>
              <a:t>for</a:t>
            </a:r>
            <a:r>
              <a:rPr lang="en-US" dirty="0">
                <a:solidFill>
                  <a:schemeClr val="bg1"/>
                </a:solidFill>
              </a:rPr>
              <a:t> our sins, that he might </a:t>
            </a:r>
            <a:r>
              <a:rPr lang="en-US" b="1" dirty="0">
                <a:solidFill>
                  <a:srgbClr val="7EEEEE"/>
                </a:solidFill>
              </a:rPr>
              <a:t>deliver us from this present evil world</a:t>
            </a:r>
            <a:r>
              <a:rPr lang="en-US" dirty="0">
                <a:solidFill>
                  <a:schemeClr val="bg1"/>
                </a:solidFill>
              </a:rPr>
              <a:t>, according to the will of God and our Father:</a:t>
            </a:r>
            <a:br>
              <a:rPr lang="en-US" sz="1000" dirty="0">
                <a:solidFill>
                  <a:schemeClr val="bg1"/>
                </a:solidFill>
              </a:rPr>
            </a:br>
            <a:br>
              <a:rPr lang="en-US" sz="1000" dirty="0">
                <a:solidFill>
                  <a:schemeClr val="bg1"/>
                </a:solidFill>
              </a:rPr>
            </a:br>
            <a:endParaRPr lang="en-US" sz="1000" dirty="0">
              <a:solidFill>
                <a:schemeClr val="bg1"/>
              </a:solidFill>
            </a:endParaRPr>
          </a:p>
        </p:txBody>
      </p:sp>
      <p:sp>
        <p:nvSpPr>
          <p:cNvPr id="14" name="Title Text">
            <a:extLst>
              <a:ext uri="{FF2B5EF4-FFF2-40B4-BE49-F238E27FC236}">
                <a16:creationId xmlns:a16="http://schemas.microsoft.com/office/drawing/2014/main" id="{FA2A5BFE-8421-42F2-8A04-AD9572DB98D5}"/>
              </a:ext>
            </a:extLst>
          </p:cNvPr>
          <p:cNvSpPr>
            <a:spLocks noChangeArrowheads="1"/>
          </p:cNvSpPr>
          <p:nvPr/>
        </p:nvSpPr>
        <p:spPr bwMode="auto">
          <a:xfrm>
            <a:off x="2360045" y="734374"/>
            <a:ext cx="71987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4400" b="1" dirty="0">
                <a:solidFill>
                  <a:schemeClr val="accent2">
                    <a:lumMod val="20000"/>
                    <a:lumOff val="80000"/>
                  </a:schemeClr>
                </a:solidFill>
                <a:latin typeface="Gill Sans MT Condensed" panose="020B0506020104020203" pitchFamily="34" charset="0"/>
              </a:rPr>
              <a:t>So, what’s the deal with the word </a:t>
            </a:r>
            <a:r>
              <a:rPr lang="en-US" altLang="en-US" sz="6000" b="1" dirty="0">
                <a:solidFill>
                  <a:schemeClr val="accent3">
                    <a:lumMod val="60000"/>
                    <a:lumOff val="40000"/>
                  </a:schemeClr>
                </a:solidFill>
                <a:latin typeface="Gill Sans MT Condensed" panose="020B0506020104020203" pitchFamily="34" charset="0"/>
              </a:rPr>
              <a:t>“for?”</a:t>
            </a:r>
            <a:endParaRPr lang="en-US" altLang="en-US" sz="6000" dirty="0">
              <a:solidFill>
                <a:schemeClr val="tx1">
                  <a:lumMod val="75000"/>
                  <a:lumOff val="25000"/>
                </a:schemeClr>
              </a:solidFill>
              <a:latin typeface="Impact" panose="020B0806030902050204" pitchFamily="34" charset="0"/>
            </a:endParaRPr>
          </a:p>
        </p:txBody>
      </p:sp>
      <p:sp>
        <p:nvSpPr>
          <p:cNvPr id="9" name="Rectangle 8">
            <a:extLst>
              <a:ext uri="{FF2B5EF4-FFF2-40B4-BE49-F238E27FC236}">
                <a16:creationId xmlns:a16="http://schemas.microsoft.com/office/drawing/2014/main" id="{B4CCA7CD-8386-4391-A3A4-33CED9413719}"/>
              </a:ext>
            </a:extLst>
          </p:cNvPr>
          <p:cNvSpPr/>
          <p:nvPr/>
        </p:nvSpPr>
        <p:spPr>
          <a:xfrm>
            <a:off x="308684" y="5623607"/>
            <a:ext cx="4350870" cy="1077218"/>
          </a:xfrm>
          <a:prstGeom prst="rect">
            <a:avLst/>
          </a:prstGeom>
          <a:noFill/>
        </p:spPr>
        <p:txBody>
          <a:bodyPr wrap="none" lIns="91440" tIns="45720" rIns="91440" bIns="45720">
            <a:sp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Question # 2 </a:t>
            </a:r>
          </a:p>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For Class Discussion</a:t>
            </a:r>
          </a:p>
        </p:txBody>
      </p:sp>
    </p:spTree>
    <p:extLst>
      <p:ext uri="{BB962C8B-B14F-4D97-AF65-F5344CB8AC3E}">
        <p14:creationId xmlns:p14="http://schemas.microsoft.com/office/powerpoint/2010/main" val="377630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3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85000"/>
                <a:lumOff val="15000"/>
              </a:schemeClr>
            </a:gs>
            <a:gs pos="0">
              <a:schemeClr val="accent1">
                <a:lumMod val="65000"/>
                <a:lumOff val="3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Speech Bubble: Rectangle 11" hidden="1"/>
          <p:cNvSpPr/>
          <p:nvPr/>
        </p:nvSpPr>
        <p:spPr>
          <a:xfrm>
            <a:off x="7231822" y="1455664"/>
            <a:ext cx="2305878" cy="1443789"/>
          </a:xfrm>
          <a:prstGeom prst="wedgeRectCallout">
            <a:avLst>
              <a:gd name="adj1" fmla="val 1852"/>
              <a:gd name="adj2" fmla="val 82794"/>
            </a:avLst>
          </a:prstGeom>
          <a:solidFill>
            <a:schemeClr val="accent4">
              <a:alpha val="50000"/>
            </a:schemeClr>
          </a:solidFill>
          <a:ln w="38100">
            <a:solidFill>
              <a:schemeClr val="accent4"/>
            </a:solidFill>
          </a:ln>
        </p:spPr>
        <p:style>
          <a:lnRef idx="2">
            <a:schemeClr val="accent6">
              <a:shade val="50000"/>
            </a:schemeClr>
          </a:lnRef>
          <a:fillRef idx="1">
            <a:schemeClr val="accent6"/>
          </a:fillRef>
          <a:effectRef idx="0">
            <a:schemeClr val="accent6"/>
          </a:effectRef>
          <a:fontRef idx="minor">
            <a:schemeClr val="lt1"/>
          </a:fontRef>
        </p:style>
        <p:txBody>
          <a:bodyPr rtlCol="0" anchor="ctr">
            <a:normAutofit/>
          </a:bodyPr>
          <a:lstStyle/>
          <a:p>
            <a:pPr algn="ctr"/>
            <a:r>
              <a:rPr lang="en-US" sz="1200" dirty="0"/>
              <a:t>Click any of the text to change out for your own. Some reformatting and stretching may be necessary in order to fill the gaps.</a:t>
            </a:r>
          </a:p>
        </p:txBody>
      </p:sp>
      <p:sp>
        <p:nvSpPr>
          <p:cNvPr id="16" name="Freeform: Shape 15">
            <a:extLst>
              <a:ext uri="{FF2B5EF4-FFF2-40B4-BE49-F238E27FC236}">
                <a16:creationId xmlns:a16="http://schemas.microsoft.com/office/drawing/2014/main" id="{9C9738FC-C1FD-4D23-B904-3C8020530295}"/>
              </a:ext>
            </a:extLst>
          </p:cNvPr>
          <p:cNvSpPr/>
          <p:nvPr/>
        </p:nvSpPr>
        <p:spPr>
          <a:xfrm>
            <a:off x="2296038" y="240993"/>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2B0320F-5716-4586-B185-463845151726}"/>
              </a:ext>
            </a:extLst>
          </p:cNvPr>
          <p:cNvSpPr/>
          <p:nvPr/>
        </p:nvSpPr>
        <p:spPr>
          <a:xfrm flipH="1">
            <a:off x="5865725" y="240993"/>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F6CF353-33B5-4291-A4CB-AFDE828AB002}"/>
              </a:ext>
            </a:extLst>
          </p:cNvPr>
          <p:cNvSpPr/>
          <p:nvPr/>
        </p:nvSpPr>
        <p:spPr>
          <a:xfrm flipV="1">
            <a:off x="2296038" y="4667137"/>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59B6438-0020-4F4A-9AFE-3CED8C0CBFBD}"/>
              </a:ext>
            </a:extLst>
          </p:cNvPr>
          <p:cNvSpPr/>
          <p:nvPr/>
        </p:nvSpPr>
        <p:spPr>
          <a:xfrm flipH="1" flipV="1">
            <a:off x="5865724" y="4667134"/>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a:extLst>
              <a:ext uri="{FF2B5EF4-FFF2-40B4-BE49-F238E27FC236}">
                <a16:creationId xmlns:a16="http://schemas.microsoft.com/office/drawing/2014/main" id="{D9021BD4-78F0-43BA-B55D-4622F22B76D1}"/>
              </a:ext>
            </a:extLst>
          </p:cNvPr>
          <p:cNvSpPr txBox="1"/>
          <p:nvPr/>
        </p:nvSpPr>
        <p:spPr>
          <a:xfrm>
            <a:off x="2296038" y="1192821"/>
            <a:ext cx="7140877" cy="4657685"/>
          </a:xfrm>
          <a:prstGeom prst="rect">
            <a:avLst/>
          </a:prstGeom>
          <a:noFill/>
        </p:spPr>
        <p:txBody>
          <a:bodyPr wrap="square" rtlCol="0">
            <a:spAutoFit/>
          </a:bodyPr>
          <a:lstStyle/>
          <a:p>
            <a:pPr>
              <a:lnSpc>
                <a:spcPct val="150000"/>
              </a:lnSpc>
            </a:pPr>
            <a:endParaRPr lang="en-US" dirty="0">
              <a:solidFill>
                <a:schemeClr val="bg1"/>
              </a:solidFill>
            </a:endParaRPr>
          </a:p>
          <a:p>
            <a:pPr algn="ctr">
              <a:lnSpc>
                <a:spcPct val="150000"/>
              </a:lnSpc>
            </a:pPr>
            <a:r>
              <a:rPr lang="en-US" dirty="0">
                <a:solidFill>
                  <a:schemeClr val="bg1"/>
                </a:solidFill>
              </a:rPr>
              <a:t>A SURPRISING NUMBER OF THE WORLD’S POPULATION HAS </a:t>
            </a:r>
            <a:r>
              <a:rPr lang="en-US" sz="2400" i="1" dirty="0">
                <a:solidFill>
                  <a:srgbClr val="FFEBB0"/>
                </a:solidFill>
                <a:effectLst>
                  <a:outerShdw blurRad="38100" dist="38100" dir="2700000" algn="tl">
                    <a:srgbClr val="000000">
                      <a:alpha val="43137"/>
                    </a:srgbClr>
                  </a:outerShdw>
                </a:effectLst>
              </a:rPr>
              <a:t>NO REAL PROBLEM </a:t>
            </a:r>
          </a:p>
          <a:p>
            <a:pPr algn="ctr">
              <a:lnSpc>
                <a:spcPct val="150000"/>
              </a:lnSpc>
            </a:pPr>
            <a:r>
              <a:rPr lang="en-US" dirty="0">
                <a:solidFill>
                  <a:schemeClr val="bg1"/>
                </a:solidFill>
              </a:rPr>
              <a:t>WITH THE IDEA THAT CHRIST DIED </a:t>
            </a:r>
            <a:r>
              <a:rPr lang="en-US" u="sng" dirty="0">
                <a:solidFill>
                  <a:schemeClr val="bg1"/>
                </a:solidFill>
              </a:rPr>
              <a:t>FOR</a:t>
            </a:r>
            <a:r>
              <a:rPr lang="en-US" dirty="0">
                <a:solidFill>
                  <a:schemeClr val="bg1"/>
                </a:solidFill>
              </a:rPr>
              <a:t> THE SINS OF MEN.</a:t>
            </a:r>
          </a:p>
          <a:p>
            <a:pPr algn="ctr">
              <a:lnSpc>
                <a:spcPct val="150000"/>
              </a:lnSpc>
            </a:pPr>
            <a:r>
              <a:rPr lang="en-US" sz="3200" dirty="0">
                <a:solidFill>
                  <a:schemeClr val="bg1"/>
                </a:solidFill>
                <a:latin typeface="Algerian" panose="04020705040A02060702" pitchFamily="82" charset="0"/>
              </a:rPr>
              <a:t>HUH?    YUP!</a:t>
            </a:r>
          </a:p>
          <a:p>
            <a:pPr algn="ctr">
              <a:lnSpc>
                <a:spcPct val="150000"/>
              </a:lnSpc>
            </a:pPr>
            <a:r>
              <a:rPr lang="en-US" b="1" dirty="0">
                <a:solidFill>
                  <a:srgbClr val="FFEBB0"/>
                </a:solidFill>
                <a:effectLst>
                  <a:outerShdw blurRad="38100" dist="38100" dir="2700000" algn="tl">
                    <a:srgbClr val="000000">
                      <a:alpha val="43137"/>
                    </a:srgbClr>
                  </a:outerShdw>
                </a:effectLst>
                <a:latin typeface="+mj-lt"/>
              </a:rPr>
              <a:t>BUT ONLY A MINUTE NUMBER BELIEVE THAT CHRIST LITERALLY DIED</a:t>
            </a:r>
          </a:p>
          <a:p>
            <a:pPr algn="ctr">
              <a:lnSpc>
                <a:spcPct val="150000"/>
              </a:lnSpc>
            </a:pPr>
            <a:r>
              <a:rPr lang="en-US" b="1" i="1" u="sng" dirty="0">
                <a:solidFill>
                  <a:srgbClr val="FFEBB0"/>
                </a:solidFill>
                <a:effectLst>
                  <a:outerShdw blurRad="38100" dist="38100" dir="2700000" algn="tl">
                    <a:srgbClr val="000000">
                      <a:alpha val="43137"/>
                    </a:srgbClr>
                  </a:outerShdw>
                </a:effectLst>
                <a:latin typeface="+mj-lt"/>
              </a:rPr>
              <a:t>IN THEIR PLACE</a:t>
            </a:r>
            <a:r>
              <a:rPr lang="en-US" b="1" dirty="0">
                <a:solidFill>
                  <a:srgbClr val="FFEBB0"/>
                </a:solidFill>
                <a:effectLst>
                  <a:outerShdw blurRad="38100" dist="38100" dir="2700000" algn="tl">
                    <a:srgbClr val="000000">
                      <a:alpha val="43137"/>
                    </a:srgbClr>
                  </a:outerShdw>
                </a:effectLst>
                <a:latin typeface="+mj-lt"/>
              </a:rPr>
              <a:t>.</a:t>
            </a:r>
            <a:br>
              <a:rPr lang="en-US" b="1" dirty="0">
                <a:solidFill>
                  <a:srgbClr val="FFEBB0"/>
                </a:solidFill>
                <a:effectLst>
                  <a:outerShdw blurRad="38100" dist="38100" dir="2700000" algn="tl">
                    <a:srgbClr val="000000">
                      <a:alpha val="43137"/>
                    </a:srgbClr>
                  </a:outerShdw>
                </a:effectLst>
              </a:rPr>
            </a:br>
            <a:br>
              <a:rPr lang="en-US" dirty="0">
                <a:solidFill>
                  <a:schemeClr val="bg1"/>
                </a:solidFill>
              </a:rPr>
            </a:br>
            <a:endParaRPr lang="en-US" dirty="0">
              <a:solidFill>
                <a:schemeClr val="bg1"/>
              </a:solidFill>
            </a:endParaRPr>
          </a:p>
        </p:txBody>
      </p:sp>
      <p:sp>
        <p:nvSpPr>
          <p:cNvPr id="14" name="Title Text">
            <a:extLst>
              <a:ext uri="{FF2B5EF4-FFF2-40B4-BE49-F238E27FC236}">
                <a16:creationId xmlns:a16="http://schemas.microsoft.com/office/drawing/2014/main" id="{FA2A5BFE-8421-42F2-8A04-AD9572DB98D5}"/>
              </a:ext>
            </a:extLst>
          </p:cNvPr>
          <p:cNvSpPr>
            <a:spLocks noChangeArrowheads="1"/>
          </p:cNvSpPr>
          <p:nvPr/>
        </p:nvSpPr>
        <p:spPr bwMode="auto">
          <a:xfrm>
            <a:off x="2360045" y="399838"/>
            <a:ext cx="719871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dirty="0">
                <a:solidFill>
                  <a:schemeClr val="accent2">
                    <a:lumMod val="20000"/>
                    <a:lumOff val="80000"/>
                  </a:schemeClr>
                </a:solidFill>
                <a:latin typeface="Algerian" panose="04020705040A02060702" pitchFamily="82" charset="0"/>
              </a:rPr>
              <a:t>BELIEVE IT OR NOT!</a:t>
            </a:r>
            <a:endParaRPr lang="en-US" altLang="en-US" sz="6000" dirty="0">
              <a:solidFill>
                <a:schemeClr val="tx1">
                  <a:lumMod val="75000"/>
                  <a:lumOff val="25000"/>
                </a:schemeClr>
              </a:solidFill>
              <a:latin typeface="Algerian" panose="04020705040A02060702" pitchFamily="82" charset="0"/>
            </a:endParaRPr>
          </a:p>
        </p:txBody>
      </p:sp>
    </p:spTree>
    <p:extLst>
      <p:ext uri="{BB962C8B-B14F-4D97-AF65-F5344CB8AC3E}">
        <p14:creationId xmlns:p14="http://schemas.microsoft.com/office/powerpoint/2010/main" val="37752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fade">
                                      <p:cBhvr>
                                        <p:cTn id="7" dur="500"/>
                                        <p:tgtEl>
                                          <p:spTgt spid="1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animEffect transition="in" filter="fade">
                                      <p:cBhvr>
                                        <p:cTn id="11" dur="500"/>
                                        <p:tgtEl>
                                          <p:spTgt spid="1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fade">
                                      <p:cBhvr>
                                        <p:cTn id="15" dur="500"/>
                                        <p:tgtEl>
                                          <p:spTgt spid="13">
                                            <p:txEl>
                                              <p:pRg st="3" end="3"/>
                                            </p:txEl>
                                          </p:spTgt>
                                        </p:tgtEl>
                                      </p:cBhvr>
                                    </p:animEffect>
                                  </p:childTnLst>
                                </p:cTn>
                              </p:par>
                            </p:childTnLst>
                          </p:cTn>
                        </p:par>
                        <p:par>
                          <p:cTn id="16" fill="hold">
                            <p:stCondLst>
                              <p:cond delay="1500"/>
                            </p:stCondLst>
                            <p:childTnLst>
                              <p:par>
                                <p:cTn id="17" presetID="27" presetClass="emph" presetSubtype="0" fill="remove" nodeType="afterEffect">
                                  <p:stCondLst>
                                    <p:cond delay="0"/>
                                  </p:stCondLst>
                                  <p:childTnLst>
                                    <p:animClr clrSpc="rgb" dir="cw">
                                      <p:cBhvr override="childStyle">
                                        <p:cTn id="18" dur="250" autoRev="1" fill="remove"/>
                                        <p:tgtEl>
                                          <p:spTgt spid="13">
                                            <p:txEl>
                                              <p:pRg st="4" end="4"/>
                                            </p:txEl>
                                          </p:spTgt>
                                        </p:tgtEl>
                                        <p:attrNameLst>
                                          <p:attrName>style.color</p:attrName>
                                        </p:attrNameLst>
                                      </p:cBhvr>
                                      <p:to>
                                        <a:schemeClr val="bg1"/>
                                      </p:to>
                                    </p:animClr>
                                    <p:animClr clrSpc="rgb" dir="cw">
                                      <p:cBhvr>
                                        <p:cTn id="19" dur="250" autoRev="1" fill="remove"/>
                                        <p:tgtEl>
                                          <p:spTgt spid="13">
                                            <p:txEl>
                                              <p:pRg st="4" end="4"/>
                                            </p:txEl>
                                          </p:spTgt>
                                        </p:tgtEl>
                                        <p:attrNameLst>
                                          <p:attrName>fillcolor</p:attrName>
                                        </p:attrNameLst>
                                      </p:cBhvr>
                                      <p:to>
                                        <a:schemeClr val="bg1"/>
                                      </p:to>
                                    </p:animClr>
                                    <p:set>
                                      <p:cBhvr>
                                        <p:cTn id="20" dur="250" autoRev="1" fill="remove"/>
                                        <p:tgtEl>
                                          <p:spTgt spid="13">
                                            <p:txEl>
                                              <p:pRg st="4" end="4"/>
                                            </p:txEl>
                                          </p:spTgt>
                                        </p:tgtEl>
                                        <p:attrNameLst>
                                          <p:attrName>fill.type</p:attrName>
                                        </p:attrNameLst>
                                      </p:cBhvr>
                                      <p:to>
                                        <p:strVal val="solid"/>
                                      </p:to>
                                    </p:set>
                                    <p:set>
                                      <p:cBhvr>
                                        <p:cTn id="21" dur="250" autoRev="1" fill="remove"/>
                                        <p:tgtEl>
                                          <p:spTgt spid="13">
                                            <p:txEl>
                                              <p:pRg st="4" end="4"/>
                                            </p:txEl>
                                          </p:spTgt>
                                        </p:tgtEl>
                                        <p:attrNameLst>
                                          <p:attrName>fill.on</p:attrName>
                                        </p:attrNameLst>
                                      </p:cBhvr>
                                      <p:to>
                                        <p:strVal val="true"/>
                                      </p:to>
                                    </p:set>
                                  </p:childTnLst>
                                </p:cTn>
                              </p:par>
                            </p:childTnLst>
                          </p:cTn>
                        </p:par>
                        <p:par>
                          <p:cTn id="22" fill="hold">
                            <p:stCondLst>
                              <p:cond delay="2000"/>
                            </p:stCondLst>
                            <p:childTnLst>
                              <p:par>
                                <p:cTn id="23" presetID="27" presetClass="emph" presetSubtype="0" fill="remove" nodeType="afterEffect">
                                  <p:stCondLst>
                                    <p:cond delay="0"/>
                                  </p:stCondLst>
                                  <p:childTnLst>
                                    <p:animClr clrSpc="rgb" dir="cw">
                                      <p:cBhvr override="childStyle">
                                        <p:cTn id="24" dur="250" autoRev="1" fill="remove"/>
                                        <p:tgtEl>
                                          <p:spTgt spid="13">
                                            <p:txEl>
                                              <p:pRg st="5" end="5"/>
                                            </p:txEl>
                                          </p:spTgt>
                                        </p:tgtEl>
                                        <p:attrNameLst>
                                          <p:attrName>style.color</p:attrName>
                                        </p:attrNameLst>
                                      </p:cBhvr>
                                      <p:to>
                                        <a:schemeClr val="bg1"/>
                                      </p:to>
                                    </p:animClr>
                                    <p:animClr clrSpc="rgb" dir="cw">
                                      <p:cBhvr>
                                        <p:cTn id="25" dur="250" autoRev="1" fill="remove"/>
                                        <p:tgtEl>
                                          <p:spTgt spid="13">
                                            <p:txEl>
                                              <p:pRg st="5" end="5"/>
                                            </p:txEl>
                                          </p:spTgt>
                                        </p:tgtEl>
                                        <p:attrNameLst>
                                          <p:attrName>fillcolor</p:attrName>
                                        </p:attrNameLst>
                                      </p:cBhvr>
                                      <p:to>
                                        <a:schemeClr val="bg1"/>
                                      </p:to>
                                    </p:animClr>
                                    <p:set>
                                      <p:cBhvr>
                                        <p:cTn id="26" dur="250" autoRev="1" fill="remove"/>
                                        <p:tgtEl>
                                          <p:spTgt spid="13">
                                            <p:txEl>
                                              <p:pRg st="5" end="5"/>
                                            </p:txEl>
                                          </p:spTgt>
                                        </p:tgtEl>
                                        <p:attrNameLst>
                                          <p:attrName>fill.type</p:attrName>
                                        </p:attrNameLst>
                                      </p:cBhvr>
                                      <p:to>
                                        <p:strVal val="solid"/>
                                      </p:to>
                                    </p:set>
                                    <p:set>
                                      <p:cBhvr>
                                        <p:cTn id="27" dur="250" autoRev="1" fill="remove"/>
                                        <p:tgtEl>
                                          <p:spTgt spid="13">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6696"/>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 y="5099546"/>
            <a:ext cx="2678070" cy="1661993"/>
          </a:xfrm>
          <a:prstGeom prst="rect">
            <a:avLst/>
          </a:prstGeom>
        </p:spPr>
      </p:pic>
      <p:grpSp>
        <p:nvGrpSpPr>
          <p:cNvPr id="4" name="Group 3">
            <a:extLst>
              <a:ext uri="{FF2B5EF4-FFF2-40B4-BE49-F238E27FC236}">
                <a16:creationId xmlns:a16="http://schemas.microsoft.com/office/drawing/2014/main" id="{4998FAC0-FFD2-4957-B17B-1C4A849842A3}"/>
              </a:ext>
            </a:extLst>
          </p:cNvPr>
          <p:cNvGrpSpPr/>
          <p:nvPr/>
        </p:nvGrpSpPr>
        <p:grpSpPr>
          <a:xfrm>
            <a:off x="3426987" y="2432009"/>
            <a:ext cx="6980663" cy="4515683"/>
            <a:chOff x="3603710" y="2467223"/>
            <a:chExt cx="6656395" cy="6880564"/>
          </a:xfrm>
        </p:grpSpPr>
        <p:sp>
          <p:nvSpPr>
            <p:cNvPr id="20" name="Image Overlay Color">
              <a:extLst>
                <a:ext uri="{FF2B5EF4-FFF2-40B4-BE49-F238E27FC236}">
                  <a16:creationId xmlns:a16="http://schemas.microsoft.com/office/drawing/2014/main" id="{9F30E0E7-1E6E-4CD1-98BC-022E41607BD9}"/>
                </a:ext>
              </a:extLst>
            </p:cNvPr>
            <p:cNvSpPr/>
            <p:nvPr/>
          </p:nvSpPr>
          <p:spPr>
            <a:xfrm>
              <a:off x="3603710" y="2467223"/>
              <a:ext cx="6656395"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p_Text">
              <a:extLst>
                <a:ext uri="{FF2B5EF4-FFF2-40B4-BE49-F238E27FC236}">
                  <a16:creationId xmlns:a16="http://schemas.microsoft.com/office/drawing/2014/main" id="{F82801D0-F2F4-4FFF-85EC-32A3EC2D334C}"/>
                </a:ext>
              </a:extLst>
            </p:cNvPr>
            <p:cNvSpPr>
              <a:spLocks noChangeArrowheads="1"/>
            </p:cNvSpPr>
            <p:nvPr/>
          </p:nvSpPr>
          <p:spPr bwMode="auto">
            <a:xfrm>
              <a:off x="3879003" y="2594757"/>
              <a:ext cx="5833722" cy="675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3200" b="1" dirty="0">
                  <a:solidFill>
                    <a:srgbClr val="FFEBB0"/>
                  </a:solidFill>
                  <a:effectLst>
                    <a:outerShdw blurRad="38100" dist="38100" dir="2700000" algn="tl">
                      <a:srgbClr val="000000">
                        <a:alpha val="43137"/>
                      </a:srgbClr>
                    </a:outerShdw>
                  </a:effectLst>
                  <a:latin typeface="Gill Sans MT Condensed" panose="020B0506020104020203" pitchFamily="34" charset="0"/>
                </a:rPr>
                <a:t>Q. When Christ died </a:t>
              </a:r>
              <a:r>
                <a:rPr lang="en-US" altLang="en-US" sz="3200" b="1" i="1" dirty="0">
                  <a:solidFill>
                    <a:srgbClr val="FFEBB0"/>
                  </a:solidFill>
                  <a:effectLst>
                    <a:outerShdw blurRad="38100" dist="38100" dir="2700000" algn="tl">
                      <a:srgbClr val="000000">
                        <a:alpha val="43137"/>
                      </a:srgbClr>
                    </a:outerShdw>
                  </a:effectLst>
                  <a:latin typeface="Gill Sans MT Condensed" panose="020B0506020104020203" pitchFamily="34" charset="0"/>
                </a:rPr>
                <a:t>for</a:t>
              </a:r>
              <a:r>
                <a:rPr lang="en-US" altLang="en-US" sz="3200" b="1" dirty="0">
                  <a:solidFill>
                    <a:srgbClr val="FFEBB0"/>
                  </a:solidFill>
                  <a:effectLst>
                    <a:outerShdw blurRad="38100" dist="38100" dir="2700000" algn="tl">
                      <a:srgbClr val="000000">
                        <a:alpha val="43137"/>
                      </a:srgbClr>
                    </a:outerShdw>
                  </a:effectLst>
                  <a:latin typeface="Gill Sans MT Condensed" panose="020B0506020104020203" pitchFamily="34" charset="0"/>
                </a:rPr>
                <a:t> your sins, did He die on your behalf </a:t>
              </a:r>
              <a:r>
                <a:rPr lang="en-US" altLang="en-US" sz="3200" b="1" i="1" u="sng" dirty="0">
                  <a:solidFill>
                    <a:srgbClr val="FFEBB0"/>
                  </a:solidFill>
                  <a:effectLst>
                    <a:outerShdw blurRad="38100" dist="38100" dir="2700000" algn="tl">
                      <a:srgbClr val="000000">
                        <a:alpha val="43137"/>
                      </a:srgbClr>
                    </a:outerShdw>
                  </a:effectLst>
                  <a:latin typeface="Gill Sans MT Condensed" panose="020B0506020104020203" pitchFamily="34" charset="0"/>
                </a:rPr>
                <a:t>or</a:t>
              </a:r>
              <a:r>
                <a:rPr lang="en-US" altLang="en-US" sz="3200" b="1" dirty="0">
                  <a:solidFill>
                    <a:srgbClr val="FFEBB0"/>
                  </a:solidFill>
                  <a:effectLst>
                    <a:outerShdw blurRad="38100" dist="38100" dir="2700000" algn="tl">
                      <a:srgbClr val="000000">
                        <a:alpha val="43137"/>
                      </a:srgbClr>
                    </a:outerShdw>
                  </a:effectLst>
                  <a:latin typeface="Gill Sans MT Condensed" panose="020B0506020104020203" pitchFamily="34" charset="0"/>
                </a:rPr>
                <a:t> did He die in your place?</a:t>
              </a:r>
            </a:p>
            <a:p>
              <a:pPr lvl="0"/>
              <a:endParaRPr lang="en-US" altLang="en-US" sz="3200" b="1" dirty="0">
                <a:solidFill>
                  <a:srgbClr val="FFEBB0"/>
                </a:solidFill>
                <a:effectLst>
                  <a:outerShdw blurRad="38100" dist="38100" dir="2700000" algn="tl">
                    <a:srgbClr val="000000">
                      <a:alpha val="43137"/>
                    </a:srgbClr>
                  </a:outerShdw>
                </a:effectLst>
                <a:latin typeface="Gill Sans MT Condensed" panose="020B0506020104020203" pitchFamily="34" charset="0"/>
              </a:endParaRPr>
            </a:p>
            <a:p>
              <a:r>
                <a:rPr lang="en-US" altLang="en-US" sz="3200" b="1" dirty="0">
                  <a:solidFill>
                    <a:srgbClr val="FFEBB0"/>
                  </a:solidFill>
                  <a:effectLst>
                    <a:outerShdw blurRad="38100" dist="38100" dir="2700000" algn="tl">
                      <a:srgbClr val="000000">
                        <a:alpha val="43137"/>
                      </a:srgbClr>
                    </a:outerShdw>
                  </a:effectLst>
                  <a:latin typeface="Gill Sans MT Condensed" panose="020B0506020104020203" pitchFamily="34" charset="0"/>
                </a:rPr>
                <a:t>A. Both! However, it is especially important to understand that the Greek word for “for” in this verse means Christ died IN YOUR PLACE!</a:t>
              </a:r>
            </a:p>
            <a:p>
              <a:pPr algn="ctr"/>
              <a:endParaRPr lang="en-US" altLang="en-US" sz="3200" b="1" dirty="0">
                <a:solidFill>
                  <a:schemeClr val="accent1">
                    <a:lumMod val="90000"/>
                    <a:lumOff val="10000"/>
                  </a:schemeClr>
                </a:solidFill>
                <a:effectLst>
                  <a:outerShdw blurRad="38100" dist="38100" dir="2700000" algn="tl">
                    <a:srgbClr val="000000">
                      <a:alpha val="43137"/>
                    </a:srgbClr>
                  </a:outerShdw>
                </a:effectLst>
                <a:latin typeface="Gill Sans MT Condensed" panose="020B0506020104020203" pitchFamily="34" charset="0"/>
              </a:endParaRPr>
            </a:p>
            <a:p>
              <a:pPr algn="ctr"/>
              <a:r>
                <a:rPr lang="en-US" altLang="en-US" sz="3200" b="1" dirty="0">
                  <a:solidFill>
                    <a:schemeClr val="accent1">
                      <a:lumMod val="90000"/>
                      <a:lumOff val="10000"/>
                    </a:schemeClr>
                  </a:solidFill>
                  <a:effectLst>
                    <a:outerShdw blurRad="38100" dist="38100" dir="2700000" algn="tl">
                      <a:srgbClr val="000000">
                        <a:alpha val="43137"/>
                      </a:srgbClr>
                    </a:outerShdw>
                  </a:effectLst>
                  <a:latin typeface="Gill Sans MT Condensed" panose="020B0506020104020203" pitchFamily="34" charset="0"/>
                </a:rPr>
                <a:t>PLEASE PROVE IT, JIM!</a:t>
              </a:r>
            </a:p>
            <a:p>
              <a:pPr lvl="0"/>
              <a:endParaRPr lang="en-US" altLang="en-US" sz="3200" dirty="0">
                <a:solidFill>
                  <a:srgbClr val="FFEBB0"/>
                </a:solidFill>
                <a:effectLst>
                  <a:outerShdw blurRad="38100" dist="38100" dir="2700000" algn="tl">
                    <a:srgbClr val="000000">
                      <a:alpha val="43137"/>
                    </a:srgbClr>
                  </a:outerShdw>
                </a:effectLst>
                <a:latin typeface="Gill Sans MT Condensed" panose="020B0506020104020203" pitchFamily="34" charset="0"/>
              </a:endParaRPr>
            </a:p>
          </p:txBody>
        </p:sp>
      </p:grpSp>
      <p:sp>
        <p:nvSpPr>
          <p:cNvPr id="15" name="Blur_text">
            <a:extLst>
              <a:ext uri="{FF2B5EF4-FFF2-40B4-BE49-F238E27FC236}">
                <a16:creationId xmlns:a16="http://schemas.microsoft.com/office/drawing/2014/main" id="{ED51AE3F-BA8D-4EF3-A2D4-E1C1E80F7149}"/>
              </a:ext>
            </a:extLst>
          </p:cNvPr>
          <p:cNvSpPr>
            <a:spLocks noChangeArrowheads="1"/>
          </p:cNvSpPr>
          <p:nvPr/>
        </p:nvSpPr>
        <p:spPr bwMode="auto">
          <a:xfrm>
            <a:off x="1196665" y="222197"/>
            <a:ext cx="237286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200" b="1" dirty="0">
                <a:solidFill>
                  <a:schemeClr val="accent2">
                    <a:lumMod val="40000"/>
                    <a:lumOff val="60000"/>
                    <a:alpha val="8000"/>
                  </a:schemeClr>
                </a:solidFill>
                <a:effectLst>
                  <a:glow rad="101600">
                    <a:schemeClr val="accent2">
                      <a:lumMod val="60000"/>
                      <a:lumOff val="40000"/>
                      <a:alpha val="20000"/>
                    </a:schemeClr>
                  </a:glow>
                </a:effectLst>
                <a:latin typeface="Gill Sans MT Condensed" panose="020B0506020104020203" pitchFamily="34" charset="0"/>
              </a:rPr>
              <a:t>POINT</a:t>
            </a:r>
            <a:endParaRPr lang="en-US" altLang="en-US" sz="500" dirty="0">
              <a:solidFill>
                <a:schemeClr val="accent2">
                  <a:lumMod val="40000"/>
                  <a:lumOff val="60000"/>
                  <a:alpha val="8000"/>
                </a:schemeClr>
              </a:solidFill>
              <a:effectLst>
                <a:glow rad="101600">
                  <a:schemeClr val="accent2">
                    <a:lumMod val="60000"/>
                    <a:lumOff val="40000"/>
                    <a:alpha val="20000"/>
                  </a:schemeClr>
                </a:glow>
              </a:effectLst>
              <a:latin typeface="Impact" panose="020B0806030902050204" pitchFamily="34" charset="0"/>
            </a:endParaRPr>
          </a:p>
        </p:txBody>
      </p:sp>
      <p:sp>
        <p:nvSpPr>
          <p:cNvPr id="16" name="Title Text">
            <a:extLst>
              <a:ext uri="{FF2B5EF4-FFF2-40B4-BE49-F238E27FC236}">
                <a16:creationId xmlns:a16="http://schemas.microsoft.com/office/drawing/2014/main" id="{88C9A942-5CC3-448A-B8C8-80D2C8EA6DF8}"/>
              </a:ext>
            </a:extLst>
          </p:cNvPr>
          <p:cNvSpPr>
            <a:spLocks noChangeArrowheads="1"/>
          </p:cNvSpPr>
          <p:nvPr/>
        </p:nvSpPr>
        <p:spPr bwMode="auto">
          <a:xfrm>
            <a:off x="598066" y="215501"/>
            <a:ext cx="27936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200" b="1" dirty="0">
                <a:solidFill>
                  <a:schemeClr val="bg1"/>
                </a:solidFill>
                <a:latin typeface="Gill Sans MT Condensed" panose="020B0506020104020203" pitchFamily="34" charset="0"/>
              </a:rPr>
              <a:t>Focal</a:t>
            </a:r>
            <a:r>
              <a:rPr lang="en-US" altLang="en-US" sz="3200" b="1" dirty="0">
                <a:solidFill>
                  <a:schemeClr val="tx1">
                    <a:lumMod val="75000"/>
                    <a:lumOff val="25000"/>
                  </a:schemeClr>
                </a:solidFill>
                <a:latin typeface="Gill Sans MT Condensed" panose="020B0506020104020203" pitchFamily="34" charset="0"/>
              </a:rPr>
              <a:t> </a:t>
            </a:r>
            <a:r>
              <a:rPr lang="en-US" altLang="en-US" sz="3200" b="1" dirty="0">
                <a:solidFill>
                  <a:schemeClr val="accent2">
                    <a:lumMod val="40000"/>
                    <a:lumOff val="60000"/>
                  </a:schemeClr>
                </a:solidFill>
                <a:latin typeface="Gill Sans MT Condensed" panose="020B0506020104020203" pitchFamily="34" charset="0"/>
              </a:rPr>
              <a:t>POINT</a:t>
            </a:r>
            <a:endParaRPr lang="en-US" altLang="en-US" sz="500" dirty="0">
              <a:solidFill>
                <a:schemeClr val="accent2">
                  <a:lumMod val="40000"/>
                  <a:lumOff val="60000"/>
                </a:schemeClr>
              </a:solidFill>
              <a:latin typeface="Impact" panose="020B0806030902050204" pitchFamily="34" charset="0"/>
            </a:endParaRPr>
          </a:p>
        </p:txBody>
      </p:sp>
      <p:sp>
        <p:nvSpPr>
          <p:cNvPr id="17" name="Subtitle Text">
            <a:extLst>
              <a:ext uri="{FF2B5EF4-FFF2-40B4-BE49-F238E27FC236}">
                <a16:creationId xmlns:a16="http://schemas.microsoft.com/office/drawing/2014/main" id="{6ED9AB1C-7DC5-4122-8171-88FFD6F78868}"/>
              </a:ext>
            </a:extLst>
          </p:cNvPr>
          <p:cNvSpPr>
            <a:spLocks noChangeArrowheads="1"/>
          </p:cNvSpPr>
          <p:nvPr/>
        </p:nvSpPr>
        <p:spPr bwMode="auto">
          <a:xfrm>
            <a:off x="466364" y="1061608"/>
            <a:ext cx="1127587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600" b="1" dirty="0">
                <a:solidFill>
                  <a:schemeClr val="accent3">
                    <a:lumMod val="20000"/>
                    <a:lumOff val="80000"/>
                  </a:schemeClr>
                </a:solidFill>
                <a:latin typeface="Gill Sans MT Condensed" panose="020B0506020104020203" pitchFamily="34" charset="0"/>
              </a:rPr>
              <a:t>We are talking about the biblical teaching called </a:t>
            </a:r>
            <a:r>
              <a:rPr lang="en-US" altLang="en-US" sz="3600" b="1" i="1" u="sng" dirty="0">
                <a:solidFill>
                  <a:schemeClr val="accent3">
                    <a:lumMod val="20000"/>
                    <a:lumOff val="80000"/>
                  </a:schemeClr>
                </a:solidFill>
                <a:latin typeface="Gill Sans MT Condensed" panose="020B0506020104020203" pitchFamily="34" charset="0"/>
              </a:rPr>
              <a:t>substitution</a:t>
            </a:r>
            <a:r>
              <a:rPr lang="en-US" altLang="en-US" sz="3600" b="1" dirty="0">
                <a:solidFill>
                  <a:schemeClr val="accent3">
                    <a:lumMod val="20000"/>
                    <a:lumOff val="80000"/>
                  </a:schemeClr>
                </a:solidFill>
                <a:latin typeface="Gill Sans MT Condensed" panose="020B0506020104020203" pitchFamily="34" charset="0"/>
              </a:rPr>
              <a:t>.</a:t>
            </a:r>
            <a:r>
              <a:rPr lang="en-US" altLang="en-US" sz="3600" b="1" dirty="0">
                <a:solidFill>
                  <a:srgbClr val="FFEBB0"/>
                </a:solidFill>
                <a:latin typeface="Gill Sans MT Condensed" panose="020B0506020104020203" pitchFamily="34" charset="0"/>
              </a:rPr>
              <a:t>  </a:t>
            </a:r>
            <a:endParaRPr lang="en-US" altLang="en-US" sz="2800" dirty="0">
              <a:solidFill>
                <a:srgbClr val="FFEBB0"/>
              </a:solidFill>
              <a:latin typeface="Gill Sans MT Condensed" panose="020B0506020104020203" pitchFamily="34" charset="0"/>
            </a:endParaRPr>
          </a:p>
        </p:txBody>
      </p:sp>
      <p:pic>
        <p:nvPicPr>
          <p:cNvPr id="18" name="hat">
            <a:extLst>
              <a:ext uri="{FF2B5EF4-FFF2-40B4-BE49-F238E27FC236}">
                <a16:creationId xmlns:a16="http://schemas.microsoft.com/office/drawing/2014/main" id="{6873079C-24EE-4417-ABC2-021FDEE7B2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47155" y="311889"/>
            <a:ext cx="422323" cy="289593"/>
          </a:xfrm>
          <a:prstGeom prst="rect">
            <a:avLst/>
          </a:prstGeom>
        </p:spPr>
      </p:pic>
      <p:sp>
        <p:nvSpPr>
          <p:cNvPr id="19" name="Textbox">
            <a:extLst>
              <a:ext uri="{FF2B5EF4-FFF2-40B4-BE49-F238E27FC236}">
                <a16:creationId xmlns:a16="http://schemas.microsoft.com/office/drawing/2014/main" id="{F1C79BBB-B3CD-4104-A3C2-DDDF9010A01A}"/>
              </a:ext>
            </a:extLst>
          </p:cNvPr>
          <p:cNvSpPr txBox="1"/>
          <p:nvPr/>
        </p:nvSpPr>
        <p:spPr>
          <a:xfrm>
            <a:off x="8778338" y="-46499"/>
            <a:ext cx="4433994" cy="537391"/>
          </a:xfrm>
          <a:prstGeom prst="rect">
            <a:avLst/>
          </a:prstGeom>
          <a:noFill/>
        </p:spPr>
        <p:txBody>
          <a:bodyPr wrap="square" rtlCol="0">
            <a:spAutoFit/>
          </a:bodyPr>
          <a:lstStyle/>
          <a:p>
            <a:pPr algn="ctr">
              <a:lnSpc>
                <a:spcPct val="150000"/>
              </a:lnSpc>
            </a:pPr>
            <a:r>
              <a:rPr lang="en-US" sz="2200" b="1" dirty="0">
                <a:solidFill>
                  <a:schemeClr val="bg1"/>
                </a:solidFill>
              </a:rPr>
              <a:t>Galatians 1:4</a:t>
            </a:r>
          </a:p>
        </p:txBody>
      </p:sp>
    </p:spTree>
    <p:extLst>
      <p:ext uri="{BB962C8B-B14F-4D97-AF65-F5344CB8AC3E}">
        <p14:creationId xmlns:p14="http://schemas.microsoft.com/office/powerpoint/2010/main" val="89498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19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250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600"/>
                                        <p:tgtEl>
                                          <p:spTgt spid="18"/>
                                        </p:tgtEl>
                                      </p:cBhvr>
                                    </p:animEffect>
                                  </p:childTnLst>
                                </p:cTn>
                              </p:par>
                              <p:par>
                                <p:cTn id="13" presetID="10" presetClass="entr" presetSubtype="0"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7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5E0AA4-7D62-4F2D-B0BC-D2F9047D784D}"/>
              </a:ext>
            </a:extLst>
          </p:cNvPr>
          <p:cNvSpPr/>
          <p:nvPr/>
        </p:nvSpPr>
        <p:spPr>
          <a:xfrm>
            <a:off x="0" y="-6696"/>
            <a:ext cx="12192000" cy="6864696"/>
          </a:xfrm>
          <a:prstGeom prst="rect">
            <a:avLst/>
          </a:prstGeom>
          <a:solidFill>
            <a:srgbClr val="061438"/>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Image Overlay Color">
            <a:extLst>
              <a:ext uri="{FF2B5EF4-FFF2-40B4-BE49-F238E27FC236}">
                <a16:creationId xmlns:a16="http://schemas.microsoft.com/office/drawing/2014/main" id="{9F30E0E7-1E6E-4CD1-98BC-022E41607BD9}"/>
              </a:ext>
            </a:extLst>
          </p:cNvPr>
          <p:cNvSpPr/>
          <p:nvPr/>
        </p:nvSpPr>
        <p:spPr>
          <a:xfrm>
            <a:off x="0" y="-6696"/>
            <a:ext cx="4302760" cy="6864696"/>
          </a:xfrm>
          <a:prstGeom prst="rect">
            <a:avLst/>
          </a:prstGeom>
          <a:gradFill flip="none" rotWithShape="1">
            <a:gsLst>
              <a:gs pos="0">
                <a:schemeClr val="accent4">
                  <a:alpha val="21000"/>
                </a:schemeClr>
              </a:gs>
              <a:gs pos="100000">
                <a:schemeClr val="accent3">
                  <a:lumMod val="20000"/>
                  <a:lumOff val="80000"/>
                  <a:alpha val="5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Text">
            <a:extLst>
              <a:ext uri="{FF2B5EF4-FFF2-40B4-BE49-F238E27FC236}">
                <a16:creationId xmlns:a16="http://schemas.microsoft.com/office/drawing/2014/main" id="{89B8EA50-3056-409C-ADDE-285613BD90EE}"/>
              </a:ext>
            </a:extLst>
          </p:cNvPr>
          <p:cNvSpPr>
            <a:spLocks noChangeArrowheads="1"/>
          </p:cNvSpPr>
          <p:nvPr/>
        </p:nvSpPr>
        <p:spPr bwMode="auto">
          <a:xfrm>
            <a:off x="-1198882" y="45433"/>
            <a:ext cx="696976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6000" b="1" spc="-70" dirty="0">
                <a:solidFill>
                  <a:schemeClr val="bg1"/>
                </a:solidFill>
                <a:latin typeface="Gill Sans MT Condensed" panose="020B0506020104020203" pitchFamily="34" charset="0"/>
                <a:ea typeface="Tahoma" panose="020B0604030504040204" pitchFamily="34" charset="0"/>
                <a:cs typeface="Tahoma" panose="020B0604030504040204" pitchFamily="34" charset="0"/>
              </a:rPr>
              <a:t>No Matter Where</a:t>
            </a:r>
            <a:r>
              <a:rPr lang="en-US" altLang="en-US" sz="6000" b="1" spc="-70" dirty="0">
                <a:solidFill>
                  <a:schemeClr val="tx1">
                    <a:lumMod val="75000"/>
                    <a:lumOff val="25000"/>
                  </a:schemeClr>
                </a:solidFill>
                <a:latin typeface="Gill Sans MT Condensed" panose="020B0506020104020203" pitchFamily="34" charset="0"/>
                <a:ea typeface="Tahoma" panose="020B0604030504040204" pitchFamily="34" charset="0"/>
                <a:cs typeface="Tahoma" panose="020B0604030504040204" pitchFamily="34" charset="0"/>
              </a:rPr>
              <a:t> </a:t>
            </a:r>
          </a:p>
          <a:p>
            <a:pPr lvl="0" algn="ctr"/>
            <a:r>
              <a:rPr lang="en-US" altLang="en-US" sz="6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rPr>
              <a:t>We Search…</a:t>
            </a:r>
            <a:endParaRPr lang="en-US" altLang="en-US" sz="5000" b="1" spc="-70" dirty="0">
              <a:solidFill>
                <a:schemeClr val="accent2"/>
              </a:solidFill>
              <a:latin typeface="Gill Sans MT Condensed" panose="020B0506020104020203" pitchFamily="34" charset="0"/>
              <a:ea typeface="Tahoma" panose="020B0604030504040204" pitchFamily="34" charset="0"/>
              <a:cs typeface="Tahoma" panose="020B0604030504040204" pitchFamily="34" charset="0"/>
            </a:endParaRPr>
          </a:p>
        </p:txBody>
      </p:sp>
      <p:cxnSp>
        <p:nvCxnSpPr>
          <p:cNvPr id="23" name="Straight Connector 22">
            <a:extLst>
              <a:ext uri="{FF2B5EF4-FFF2-40B4-BE49-F238E27FC236}">
                <a16:creationId xmlns:a16="http://schemas.microsoft.com/office/drawing/2014/main" id="{9741E83C-0572-4DF8-91C3-0466D67394BB}"/>
              </a:ext>
            </a:extLst>
          </p:cNvPr>
          <p:cNvCxnSpPr>
            <a:cxnSpLocks/>
          </p:cNvCxnSpPr>
          <p:nvPr/>
        </p:nvCxnSpPr>
        <p:spPr>
          <a:xfrm>
            <a:off x="4594306" y="535952"/>
            <a:ext cx="731996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itle Text">
            <a:extLst>
              <a:ext uri="{FF2B5EF4-FFF2-40B4-BE49-F238E27FC236}">
                <a16:creationId xmlns:a16="http://schemas.microsoft.com/office/drawing/2014/main" id="{7D65FFDE-ADF6-4710-AF65-A0B19369D6F9}"/>
              </a:ext>
            </a:extLst>
          </p:cNvPr>
          <p:cNvSpPr>
            <a:spLocks noChangeArrowheads="1"/>
          </p:cNvSpPr>
          <p:nvPr/>
        </p:nvSpPr>
        <p:spPr bwMode="auto">
          <a:xfrm>
            <a:off x="5360547" y="91585"/>
            <a:ext cx="57874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en-US" altLang="en-US" sz="3000" b="1" dirty="0">
                <a:solidFill>
                  <a:schemeClr val="accent3">
                    <a:lumMod val="20000"/>
                    <a:lumOff val="80000"/>
                  </a:schemeClr>
                </a:solidFill>
                <a:latin typeface="Gill Sans MT Condensed" panose="020B0506020104020203" pitchFamily="34" charset="0"/>
              </a:rPr>
              <a:t>Look at any “salvation” word in your Bible… </a:t>
            </a:r>
            <a:br>
              <a:rPr lang="en-US" altLang="en-US" sz="3000" b="1" dirty="0">
                <a:solidFill>
                  <a:schemeClr val="accent3">
                    <a:lumMod val="75000"/>
                  </a:schemeClr>
                </a:solidFill>
                <a:latin typeface="Arial Black" panose="020B0A04020102020204" pitchFamily="34" charset="0"/>
              </a:rPr>
            </a:br>
            <a:endParaRPr lang="en-US" altLang="en-US" dirty="0">
              <a:solidFill>
                <a:schemeClr val="tx1">
                  <a:lumMod val="75000"/>
                  <a:lumOff val="25000"/>
                </a:schemeClr>
              </a:solidFill>
            </a:endParaRPr>
          </a:p>
        </p:txBody>
      </p:sp>
      <p:sp>
        <p:nvSpPr>
          <p:cNvPr id="25" name="Freeform: Shape 24">
            <a:extLst>
              <a:ext uri="{FF2B5EF4-FFF2-40B4-BE49-F238E27FC236}">
                <a16:creationId xmlns:a16="http://schemas.microsoft.com/office/drawing/2014/main" id="{C988F40C-4C74-43BC-AEDC-0AE10BF28D77}"/>
              </a:ext>
            </a:extLst>
          </p:cNvPr>
          <p:cNvSpPr/>
          <p:nvPr/>
        </p:nvSpPr>
        <p:spPr>
          <a:xfrm>
            <a:off x="4613356" y="756960"/>
            <a:ext cx="3571191"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A7DB932-E764-481B-94BA-4E2B0FF8AB55}"/>
              </a:ext>
            </a:extLst>
          </p:cNvPr>
          <p:cNvSpPr/>
          <p:nvPr/>
        </p:nvSpPr>
        <p:spPr>
          <a:xfrm flipH="1">
            <a:off x="8183043" y="756960"/>
            <a:ext cx="3629025" cy="468208"/>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363DE3B-12BE-4E8D-83DD-11A409CCB51F}"/>
              </a:ext>
            </a:extLst>
          </p:cNvPr>
          <p:cNvSpPr/>
          <p:nvPr/>
        </p:nvSpPr>
        <p:spPr>
          <a:xfrm flipV="1">
            <a:off x="4613356" y="6003272"/>
            <a:ext cx="3571191"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641C9349-D0CE-4A00-B88A-8E42D0B239AF}"/>
              </a:ext>
            </a:extLst>
          </p:cNvPr>
          <p:cNvSpPr/>
          <p:nvPr/>
        </p:nvSpPr>
        <p:spPr>
          <a:xfrm flipH="1" flipV="1">
            <a:off x="8183042" y="6003272"/>
            <a:ext cx="3629025" cy="488397"/>
          </a:xfrm>
          <a:custGeom>
            <a:avLst/>
            <a:gdLst>
              <a:gd name="connsiteX0" fmla="*/ 2783883 w 2783883"/>
              <a:gd name="connsiteY0" fmla="*/ 123790 h 342865"/>
              <a:gd name="connsiteX1" fmla="*/ 364533 w 2783883"/>
              <a:gd name="connsiteY1" fmla="*/ 9490 h 342865"/>
              <a:gd name="connsiteX2" fmla="*/ 31158 w 2783883"/>
              <a:gd name="connsiteY2" fmla="*/ 342865 h 342865"/>
              <a:gd name="connsiteX0" fmla="*/ 3582946 w 3582946"/>
              <a:gd name="connsiteY0" fmla="*/ 49391 h 382766"/>
              <a:gd name="connsiteX1" fmla="*/ 401596 w 3582946"/>
              <a:gd name="connsiteY1" fmla="*/ 49391 h 382766"/>
              <a:gd name="connsiteX2" fmla="*/ 68221 w 3582946"/>
              <a:gd name="connsiteY2" fmla="*/ 382766 h 382766"/>
              <a:gd name="connsiteX0" fmla="*/ 3582946 w 3582946"/>
              <a:gd name="connsiteY0" fmla="*/ 26752 h 360127"/>
              <a:gd name="connsiteX1" fmla="*/ 401596 w 3582946"/>
              <a:gd name="connsiteY1" fmla="*/ 26752 h 360127"/>
              <a:gd name="connsiteX2" fmla="*/ 68221 w 3582946"/>
              <a:gd name="connsiteY2" fmla="*/ 360127 h 360127"/>
              <a:gd name="connsiteX0" fmla="*/ 3741509 w 3741509"/>
              <a:gd name="connsiteY0" fmla="*/ 31670 h 431720"/>
              <a:gd name="connsiteX1" fmla="*/ 560159 w 3741509"/>
              <a:gd name="connsiteY1" fmla="*/ 31670 h 431720"/>
              <a:gd name="connsiteX2" fmla="*/ 17234 w 3741509"/>
              <a:gd name="connsiteY2" fmla="*/ 431720 h 431720"/>
              <a:gd name="connsiteX0" fmla="*/ 3726190 w 3726190"/>
              <a:gd name="connsiteY0" fmla="*/ 31670 h 431720"/>
              <a:gd name="connsiteX1" fmla="*/ 544840 w 3726190"/>
              <a:gd name="connsiteY1" fmla="*/ 31670 h 431720"/>
              <a:gd name="connsiteX2" fmla="*/ 1915 w 3726190"/>
              <a:gd name="connsiteY2" fmla="*/ 431720 h 431720"/>
              <a:gd name="connsiteX0" fmla="*/ 3719264 w 3719264"/>
              <a:gd name="connsiteY0" fmla="*/ 0 h 451229"/>
              <a:gd name="connsiteX1" fmla="*/ 544738 w 3719264"/>
              <a:gd name="connsiteY1" fmla="*/ 51179 h 451229"/>
              <a:gd name="connsiteX2" fmla="*/ 1813 w 3719264"/>
              <a:gd name="connsiteY2" fmla="*/ 451229 h 451229"/>
              <a:gd name="connsiteX0" fmla="*/ 3719264 w 3719264"/>
              <a:gd name="connsiteY0" fmla="*/ 0 h 440993"/>
              <a:gd name="connsiteX1" fmla="*/ 544738 w 3719264"/>
              <a:gd name="connsiteY1" fmla="*/ 40943 h 440993"/>
              <a:gd name="connsiteX2" fmla="*/ 1813 w 3719264"/>
              <a:gd name="connsiteY2" fmla="*/ 440993 h 440993"/>
              <a:gd name="connsiteX0" fmla="*/ 3717949 w 3717949"/>
              <a:gd name="connsiteY0" fmla="*/ 0 h 440993"/>
              <a:gd name="connsiteX1" fmla="*/ 560482 w 3717949"/>
              <a:gd name="connsiteY1" fmla="*/ 0 h 440993"/>
              <a:gd name="connsiteX2" fmla="*/ 498 w 3717949"/>
              <a:gd name="connsiteY2" fmla="*/ 440993 h 440993"/>
              <a:gd name="connsiteX0" fmla="*/ 3556027 w 3556027"/>
              <a:gd name="connsiteY0" fmla="*/ 32666 h 473659"/>
              <a:gd name="connsiteX1" fmla="*/ 398560 w 3556027"/>
              <a:gd name="connsiteY1" fmla="*/ 32666 h 473659"/>
              <a:gd name="connsiteX2" fmla="*/ 43293 w 3556027"/>
              <a:gd name="connsiteY2" fmla="*/ 473659 h 473659"/>
              <a:gd name="connsiteX0" fmla="*/ 3512734 w 3512734"/>
              <a:gd name="connsiteY0" fmla="*/ 7 h 441000"/>
              <a:gd name="connsiteX1" fmla="*/ 355267 w 3512734"/>
              <a:gd name="connsiteY1" fmla="*/ 7 h 441000"/>
              <a:gd name="connsiteX2" fmla="*/ 0 w 3512734"/>
              <a:gd name="connsiteY2" fmla="*/ 441000 h 441000"/>
              <a:gd name="connsiteX0" fmla="*/ 3585802 w 3585802"/>
              <a:gd name="connsiteY0" fmla="*/ 32666 h 473659"/>
              <a:gd name="connsiteX1" fmla="*/ 428335 w 3585802"/>
              <a:gd name="connsiteY1" fmla="*/ 32666 h 473659"/>
              <a:gd name="connsiteX2" fmla="*/ 28712 w 3585802"/>
              <a:gd name="connsiteY2" fmla="*/ 473659 h 473659"/>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7 h 441000"/>
              <a:gd name="connsiteX1" fmla="*/ 399623 w 3557090"/>
              <a:gd name="connsiteY1" fmla="*/ 7 h 441000"/>
              <a:gd name="connsiteX2" fmla="*/ 0 w 3557090"/>
              <a:gd name="connsiteY2" fmla="*/ 441000 h 441000"/>
              <a:gd name="connsiteX0" fmla="*/ 3557090 w 3557090"/>
              <a:gd name="connsiteY0" fmla="*/ 8 h 441001"/>
              <a:gd name="connsiteX1" fmla="*/ 399623 w 3557090"/>
              <a:gd name="connsiteY1" fmla="*/ 8 h 441001"/>
              <a:gd name="connsiteX2" fmla="*/ 0 w 3557090"/>
              <a:gd name="connsiteY2" fmla="*/ 441001 h 441001"/>
              <a:gd name="connsiteX0" fmla="*/ 3557090 w 3557090"/>
              <a:gd name="connsiteY0" fmla="*/ 12 h 441005"/>
              <a:gd name="connsiteX1" fmla="*/ 399623 w 3557090"/>
              <a:gd name="connsiteY1" fmla="*/ 12 h 441005"/>
              <a:gd name="connsiteX2" fmla="*/ 0 w 3557090"/>
              <a:gd name="connsiteY2" fmla="*/ 441005 h 441005"/>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399623 w 3557090"/>
              <a:gd name="connsiteY1" fmla="*/ 0 h 440993"/>
              <a:gd name="connsiteX2" fmla="*/ 0 w 3557090"/>
              <a:gd name="connsiteY2" fmla="*/ 440993 h 440993"/>
              <a:gd name="connsiteX0" fmla="*/ 3557090 w 3557090"/>
              <a:gd name="connsiteY0" fmla="*/ 0 h 440993"/>
              <a:gd name="connsiteX1" fmla="*/ 454051 w 3557090"/>
              <a:gd name="connsiteY1" fmla="*/ 0 h 440993"/>
              <a:gd name="connsiteX2" fmla="*/ 0 w 3557090"/>
              <a:gd name="connsiteY2" fmla="*/ 440993 h 440993"/>
              <a:gd name="connsiteX0" fmla="*/ 3577753 w 3577753"/>
              <a:gd name="connsiteY0" fmla="*/ 32666 h 473659"/>
              <a:gd name="connsiteX1" fmla="*/ 474714 w 3577753"/>
              <a:gd name="connsiteY1" fmla="*/ 32666 h 473659"/>
              <a:gd name="connsiteX2" fmla="*/ 7056 w 3577753"/>
              <a:gd name="connsiteY2" fmla="*/ 473659 h 473659"/>
              <a:gd name="connsiteX0" fmla="*/ 3570697 w 3570697"/>
              <a:gd name="connsiteY0" fmla="*/ 146 h 441139"/>
              <a:gd name="connsiteX1" fmla="*/ 467658 w 3570697"/>
              <a:gd name="connsiteY1" fmla="*/ 146 h 441139"/>
              <a:gd name="connsiteX2" fmla="*/ 0 w 3570697"/>
              <a:gd name="connsiteY2" fmla="*/ 441139 h 441139"/>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570697 w 3570697"/>
              <a:gd name="connsiteY0" fmla="*/ 0 h 440993"/>
              <a:gd name="connsiteX1" fmla="*/ 467658 w 3570697"/>
              <a:gd name="connsiteY1" fmla="*/ 0 h 440993"/>
              <a:gd name="connsiteX2" fmla="*/ 0 w 3570697"/>
              <a:gd name="connsiteY2" fmla="*/ 440993 h 440993"/>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605360 w 3605360"/>
              <a:gd name="connsiteY0" fmla="*/ 28732 h 469725"/>
              <a:gd name="connsiteX1" fmla="*/ 502321 w 3605360"/>
              <a:gd name="connsiteY1" fmla="*/ 28732 h 469725"/>
              <a:gd name="connsiteX2" fmla="*/ 34635 w 3605360"/>
              <a:gd name="connsiteY2" fmla="*/ 416622 h 469725"/>
              <a:gd name="connsiteX3" fmla="*/ 34663 w 3605360"/>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4225 w 3574225"/>
              <a:gd name="connsiteY0" fmla="*/ 28732 h 469725"/>
              <a:gd name="connsiteX1" fmla="*/ 471186 w 3574225"/>
              <a:gd name="connsiteY1" fmla="*/ 28732 h 469725"/>
              <a:gd name="connsiteX2" fmla="*/ 3500 w 3574225"/>
              <a:gd name="connsiteY2" fmla="*/ 416622 h 469725"/>
              <a:gd name="connsiteX3" fmla="*/ 3528 w 3574225"/>
              <a:gd name="connsiteY3" fmla="*/ 469725 h 469725"/>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40993"/>
              <a:gd name="connsiteX1" fmla="*/ 467686 w 3570725"/>
              <a:gd name="connsiteY1" fmla="*/ 0 h 440993"/>
              <a:gd name="connsiteX2" fmla="*/ 0 w 3570725"/>
              <a:gd name="connsiteY2" fmla="*/ 387890 h 440993"/>
              <a:gd name="connsiteX3" fmla="*/ 28 w 3570725"/>
              <a:gd name="connsiteY3" fmla="*/ 440993 h 440993"/>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0737 w 3570737"/>
              <a:gd name="connsiteY0" fmla="*/ 0 h 468208"/>
              <a:gd name="connsiteX1" fmla="*/ 467698 w 3570737"/>
              <a:gd name="connsiteY1" fmla="*/ 0 h 468208"/>
              <a:gd name="connsiteX2" fmla="*/ 12 w 3570737"/>
              <a:gd name="connsiteY2" fmla="*/ 387890 h 468208"/>
              <a:gd name="connsiteX3" fmla="*/ 40 w 3570737"/>
              <a:gd name="connsiteY3" fmla="*/ 468208 h 468208"/>
              <a:gd name="connsiteX0" fmla="*/ 3570725 w 3570725"/>
              <a:gd name="connsiteY0" fmla="*/ 0 h 468208"/>
              <a:gd name="connsiteX1" fmla="*/ 467686 w 3570725"/>
              <a:gd name="connsiteY1" fmla="*/ 0 h 468208"/>
              <a:gd name="connsiteX2" fmla="*/ 0 w 3570725"/>
              <a:gd name="connsiteY2" fmla="*/ 387890 h 468208"/>
              <a:gd name="connsiteX3" fmla="*/ 28 w 3570725"/>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 name="connsiteX0" fmla="*/ 3571191 w 3571191"/>
              <a:gd name="connsiteY0" fmla="*/ 0 h 468208"/>
              <a:gd name="connsiteX1" fmla="*/ 468152 w 3571191"/>
              <a:gd name="connsiteY1" fmla="*/ 0 h 468208"/>
              <a:gd name="connsiteX2" fmla="*/ 466 w 3571191"/>
              <a:gd name="connsiteY2" fmla="*/ 387890 h 468208"/>
              <a:gd name="connsiteX3" fmla="*/ 494 w 3571191"/>
              <a:gd name="connsiteY3" fmla="*/ 468208 h 468208"/>
            </a:gdLst>
            <a:ahLst/>
            <a:cxnLst>
              <a:cxn ang="0">
                <a:pos x="connsiteX0" y="connsiteY0"/>
              </a:cxn>
              <a:cxn ang="0">
                <a:pos x="connsiteX1" y="connsiteY1"/>
              </a:cxn>
              <a:cxn ang="0">
                <a:pos x="connsiteX2" y="connsiteY2"/>
              </a:cxn>
              <a:cxn ang="0">
                <a:pos x="connsiteX3" y="connsiteY3"/>
              </a:cxn>
            </a:cxnLst>
            <a:rect l="l" t="t" r="r" b="b"/>
            <a:pathLst>
              <a:path w="3571191" h="468208">
                <a:moveTo>
                  <a:pt x="3571191" y="0"/>
                </a:moveTo>
                <a:lnTo>
                  <a:pt x="468152" y="0"/>
                </a:lnTo>
                <a:cubicBezTo>
                  <a:pt x="87631" y="0"/>
                  <a:pt x="-512" y="242272"/>
                  <a:pt x="466" y="387890"/>
                </a:cubicBezTo>
                <a:cubicBezTo>
                  <a:pt x="-597" y="430093"/>
                  <a:pt x="489" y="434637"/>
                  <a:pt x="494" y="468208"/>
                </a:cubicBezTo>
              </a:path>
            </a:pathLst>
          </a:cu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a:extLst>
              <a:ext uri="{FF2B5EF4-FFF2-40B4-BE49-F238E27FC236}">
                <a16:creationId xmlns:a16="http://schemas.microsoft.com/office/drawing/2014/main" id="{4EE0CC59-2FAB-4A16-9ACB-AB03458485F0}"/>
              </a:ext>
            </a:extLst>
          </p:cNvPr>
          <p:cNvSpPr txBox="1"/>
          <p:nvPr/>
        </p:nvSpPr>
        <p:spPr>
          <a:xfrm>
            <a:off x="211292" y="1892092"/>
            <a:ext cx="3809923" cy="3572453"/>
          </a:xfrm>
          <a:prstGeom prst="rect">
            <a:avLst/>
          </a:prstGeom>
          <a:noFill/>
        </p:spPr>
        <p:txBody>
          <a:bodyPr wrap="square" rtlCol="0">
            <a:spAutoFit/>
          </a:bodyPr>
          <a:lstStyle/>
          <a:p>
            <a:pPr>
              <a:lnSpc>
                <a:spcPct val="150000"/>
              </a:lnSpc>
            </a:pPr>
            <a:r>
              <a:rPr lang="en-US" sz="1400" dirty="0">
                <a:solidFill>
                  <a:schemeClr val="bg1"/>
                </a:solidFill>
                <a:effectLst>
                  <a:outerShdw blurRad="38100" dist="38100" dir="2700000" algn="tl">
                    <a:srgbClr val="000000">
                      <a:alpha val="43137"/>
                    </a:srgbClr>
                  </a:outerShdw>
                </a:effectLst>
              </a:rPr>
              <a:t>When we begin searching out all the Bible’s words and terms which relate to our salvation, they all return to the same starting point.</a:t>
            </a:r>
          </a:p>
          <a:p>
            <a:pPr>
              <a:lnSpc>
                <a:spcPct val="150000"/>
              </a:lnSpc>
            </a:pPr>
            <a:r>
              <a:rPr lang="en-US" sz="1400" dirty="0">
                <a:solidFill>
                  <a:schemeClr val="bg1"/>
                </a:solidFill>
                <a:effectLst>
                  <a:outerShdw blurRad="38100" dist="38100" dir="2700000" algn="tl">
                    <a:srgbClr val="000000">
                      <a:alpha val="43137"/>
                    </a:srgbClr>
                  </a:outerShdw>
                </a:effectLst>
              </a:rPr>
              <a:t>They ALL connect back to the Old Testament </a:t>
            </a:r>
            <a:r>
              <a:rPr lang="en-US" sz="4400" dirty="0">
                <a:solidFill>
                  <a:srgbClr val="00B0F0"/>
                </a:solidFill>
                <a:effectLst>
                  <a:outerShdw blurRad="38100" dist="38100" dir="2700000" algn="tl">
                    <a:srgbClr val="000000">
                      <a:alpha val="43137"/>
                    </a:srgbClr>
                  </a:outerShdw>
                </a:effectLst>
              </a:rPr>
              <a:t>sacrifices</a:t>
            </a:r>
            <a:r>
              <a:rPr lang="en-US" sz="1400" dirty="0">
                <a:solidFill>
                  <a:schemeClr val="bg1"/>
                </a:solidFill>
                <a:effectLst>
                  <a:outerShdw blurRad="38100" dist="38100" dir="2700000" algn="tl">
                    <a:srgbClr val="000000">
                      <a:alpha val="43137"/>
                    </a:srgbClr>
                  </a:outerShdw>
                </a:effectLst>
              </a:rPr>
              <a:t>.</a:t>
            </a:r>
          </a:p>
          <a:p>
            <a:pPr>
              <a:lnSpc>
                <a:spcPct val="150000"/>
              </a:lnSpc>
            </a:pPr>
            <a:r>
              <a:rPr lang="en-US" sz="1400" dirty="0">
                <a:solidFill>
                  <a:schemeClr val="bg1"/>
                </a:solidFill>
                <a:effectLst>
                  <a:outerShdw blurRad="38100" dist="38100" dir="2700000" algn="tl">
                    <a:srgbClr val="000000">
                      <a:alpha val="43137"/>
                    </a:srgbClr>
                  </a:outerShdw>
                </a:effectLst>
              </a:rPr>
              <a:t>Those sacrifices ALL teach the same message: One day the LAMB OF GOD would come and </a:t>
            </a:r>
            <a:r>
              <a:rPr lang="en-US" sz="1400" u="sng" dirty="0">
                <a:solidFill>
                  <a:schemeClr val="bg1"/>
                </a:solidFill>
                <a:effectLst>
                  <a:outerShdw blurRad="38100" dist="38100" dir="2700000" algn="tl">
                    <a:srgbClr val="000000">
                      <a:alpha val="43137"/>
                    </a:srgbClr>
                  </a:outerShdw>
                </a:effectLst>
              </a:rPr>
              <a:t>die in our place</a:t>
            </a:r>
            <a:r>
              <a:rPr lang="en-US" sz="1400" dirty="0">
                <a:solidFill>
                  <a:schemeClr val="bg1"/>
                </a:solidFill>
                <a:effectLst>
                  <a:outerShdw blurRad="38100" dist="38100" dir="2700000" algn="tl">
                    <a:srgbClr val="000000">
                      <a:alpha val="43137"/>
                    </a:srgbClr>
                  </a:outerShdw>
                </a:effectLst>
              </a:rPr>
              <a:t>! That’s substitution!</a:t>
            </a:r>
          </a:p>
          <a:p>
            <a:pPr>
              <a:lnSpc>
                <a:spcPct val="150000"/>
              </a:lnSpc>
            </a:pPr>
            <a:endParaRPr lang="en-US" sz="1000" dirty="0">
              <a:solidFill>
                <a:schemeClr val="bg1"/>
              </a:solidFill>
            </a:endParaRPr>
          </a:p>
        </p:txBody>
      </p:sp>
      <p:pic>
        <p:nvPicPr>
          <p:cNvPr id="5" name="book">
            <a:extLst>
              <a:ext uri="{FF2B5EF4-FFF2-40B4-BE49-F238E27FC236}">
                <a16:creationId xmlns:a16="http://schemas.microsoft.com/office/drawing/2014/main" id="{D90E41FD-0787-41B6-8FDD-CAABC4E0CF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82331"/>
            <a:ext cx="2285998" cy="1418676"/>
          </a:xfrm>
          <a:prstGeom prst="rect">
            <a:avLst/>
          </a:prstGeom>
        </p:spPr>
      </p:pic>
      <p:pic>
        <p:nvPicPr>
          <p:cNvPr id="2052" name="Picture 4">
            <a:extLst>
              <a:ext uri="{FF2B5EF4-FFF2-40B4-BE49-F238E27FC236}">
                <a16:creationId xmlns:a16="http://schemas.microsoft.com/office/drawing/2014/main" id="{03041EA2-906E-43B1-923C-D053419543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176" y="799934"/>
            <a:ext cx="5400675" cy="5543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C9425E-FC01-47DC-B24F-6C5275F3D398}"/>
              </a:ext>
            </a:extLst>
          </p:cNvPr>
          <p:cNvSpPr txBox="1"/>
          <p:nvPr/>
        </p:nvSpPr>
        <p:spPr>
          <a:xfrm>
            <a:off x="2442117" y="5866430"/>
            <a:ext cx="1683834" cy="954107"/>
          </a:xfrm>
          <a:prstGeom prst="rect">
            <a:avLst/>
          </a:prstGeom>
          <a:noFill/>
        </p:spPr>
        <p:txBody>
          <a:bodyPr wrap="square" rtlCol="0">
            <a:spAutoFit/>
          </a:bodyPr>
          <a:lstStyle/>
          <a:p>
            <a:r>
              <a:rPr lang="en-US" sz="1400" i="1" dirty="0">
                <a:solidFill>
                  <a:schemeClr val="bg1">
                    <a:lumMod val="95000"/>
                  </a:schemeClr>
                </a:solidFill>
              </a:rPr>
              <a:t>For tons of references see Thompson, Pages 29-32</a:t>
            </a:r>
          </a:p>
        </p:txBody>
      </p:sp>
    </p:spTree>
    <p:extLst>
      <p:ext uri="{BB962C8B-B14F-4D97-AF65-F5344CB8AC3E}">
        <p14:creationId xmlns:p14="http://schemas.microsoft.com/office/powerpoint/2010/main" val="1747664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fade">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chool_Focus">
      <a:dk1>
        <a:sysClr val="windowText" lastClr="000000"/>
      </a:dk1>
      <a:lt1>
        <a:sysClr val="window" lastClr="FFFFFF"/>
      </a:lt1>
      <a:dk2>
        <a:srgbClr val="44546A"/>
      </a:dk2>
      <a:lt2>
        <a:srgbClr val="E7E6E6"/>
      </a:lt2>
      <a:accent1>
        <a:srgbClr val="002060"/>
      </a:accent1>
      <a:accent2>
        <a:srgbClr val="FFCC3A"/>
      </a:accent2>
      <a:accent3>
        <a:srgbClr val="28E2E2"/>
      </a:accent3>
      <a:accent4>
        <a:srgbClr val="071A49"/>
      </a:accent4>
      <a:accent5>
        <a:srgbClr val="25557E"/>
      </a:accent5>
      <a:accent6>
        <a:srgbClr val="739730"/>
      </a:accent6>
      <a:hlink>
        <a:srgbClr val="0563C1"/>
      </a:hlink>
      <a:folHlink>
        <a:srgbClr val="954F72"/>
      </a:folHlink>
    </a:clrScheme>
    <a:fontScheme name="Arial">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lant_tools">
      <a:dk1>
        <a:sysClr val="windowText" lastClr="000000"/>
      </a:dk1>
      <a:lt1>
        <a:sysClr val="window" lastClr="FFFFFF"/>
      </a:lt1>
      <a:dk2>
        <a:srgbClr val="44546A"/>
      </a:dk2>
      <a:lt2>
        <a:srgbClr val="E7E6E6"/>
      </a:lt2>
      <a:accent1>
        <a:srgbClr val="70AD47"/>
      </a:accent1>
      <a:accent2>
        <a:srgbClr val="9A681E"/>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51001</TotalTime>
  <Words>2512</Words>
  <Application>Microsoft Office PowerPoint</Application>
  <PresentationFormat>Widescreen</PresentationFormat>
  <Paragraphs>190</Paragraphs>
  <Slides>22</Slides>
  <Notes>0</Notes>
  <HiddenSlides>1</HiddenSlides>
  <MMClips>0</MMClips>
  <ScaleCrop>false</ScaleCrop>
  <HeadingPairs>
    <vt:vector size="8" baseType="variant">
      <vt:variant>
        <vt:lpstr>Fonts Used</vt:lpstr>
      </vt:variant>
      <vt:variant>
        <vt:i4>8</vt:i4>
      </vt:variant>
      <vt:variant>
        <vt:lpstr>Theme</vt:lpstr>
      </vt:variant>
      <vt:variant>
        <vt:i4>2</vt:i4>
      </vt:variant>
      <vt:variant>
        <vt:lpstr>Slide Titles</vt:lpstr>
      </vt:variant>
      <vt:variant>
        <vt:i4>22</vt:i4>
      </vt:variant>
      <vt:variant>
        <vt:lpstr>Custom Shows</vt:lpstr>
      </vt:variant>
      <vt:variant>
        <vt:i4>2</vt:i4>
      </vt:variant>
    </vt:vector>
  </HeadingPairs>
  <TitlesOfParts>
    <vt:vector size="34" baseType="lpstr">
      <vt:lpstr>Algerian</vt:lpstr>
      <vt:lpstr>Arial</vt:lpstr>
      <vt:lpstr>Arial Black</vt:lpstr>
      <vt:lpstr>Calibri</vt:lpstr>
      <vt:lpstr>Calibri Light</vt:lpstr>
      <vt:lpstr>Gill Sans MT Condensed</vt:lpstr>
      <vt:lpstr>Impact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 of Session 1 July 26,2020</vt:lpstr>
      <vt:lpstr>Custom Show 1</vt:lpstr>
      <vt:lpstr>Custom 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PresenterMedia.com</dc:creator>
  <cp:lastModifiedBy>James Steel</cp:lastModifiedBy>
  <cp:revision>958</cp:revision>
  <dcterms:created xsi:type="dcterms:W3CDTF">2013-10-01T18:56:24Z</dcterms:created>
  <dcterms:modified xsi:type="dcterms:W3CDTF">2020-07-24T17:59:34Z</dcterms:modified>
</cp:coreProperties>
</file>